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45" r:id="rId1"/>
  </p:sldMasterIdLst>
  <p:notesMasterIdLst>
    <p:notesMasterId r:id="rId35"/>
  </p:notesMasterIdLst>
  <p:handoutMasterIdLst>
    <p:handoutMasterId r:id="rId36"/>
  </p:handoutMasterIdLst>
  <p:sldIdLst>
    <p:sldId id="317" r:id="rId2"/>
    <p:sldId id="466" r:id="rId3"/>
    <p:sldId id="663" r:id="rId4"/>
    <p:sldId id="648" r:id="rId5"/>
    <p:sldId id="593" r:id="rId6"/>
    <p:sldId id="652" r:id="rId7"/>
    <p:sldId id="654" r:id="rId8"/>
    <p:sldId id="662" r:id="rId9"/>
    <p:sldId id="598" r:id="rId10"/>
    <p:sldId id="699" r:id="rId11"/>
    <p:sldId id="703" r:id="rId12"/>
    <p:sldId id="700" r:id="rId13"/>
    <p:sldId id="704" r:id="rId14"/>
    <p:sldId id="738" r:id="rId15"/>
    <p:sldId id="715" r:id="rId16"/>
    <p:sldId id="708" r:id="rId17"/>
    <p:sldId id="709" r:id="rId18"/>
    <p:sldId id="736" r:id="rId19"/>
    <p:sldId id="737" r:id="rId20"/>
    <p:sldId id="701" r:id="rId21"/>
    <p:sldId id="705" r:id="rId22"/>
    <p:sldId id="710" r:id="rId23"/>
    <p:sldId id="712" r:id="rId24"/>
    <p:sldId id="713" r:id="rId25"/>
    <p:sldId id="711" r:id="rId26"/>
    <p:sldId id="714" r:id="rId27"/>
    <p:sldId id="702" r:id="rId28"/>
    <p:sldId id="706" r:id="rId29"/>
    <p:sldId id="707" r:id="rId30"/>
    <p:sldId id="661" r:id="rId31"/>
    <p:sldId id="664" r:id="rId32"/>
    <p:sldId id="735" r:id="rId33"/>
    <p:sldId id="416" r:id="rId34"/>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981">
          <p15:clr>
            <a:srgbClr val="A4A3A4"/>
          </p15:clr>
        </p15:guide>
        <p15:guide id="2" pos="2880">
          <p15:clr>
            <a:srgbClr val="A4A3A4"/>
          </p15:clr>
        </p15:guide>
        <p15:guide id="3" orient="horz" pos="225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a:srgbClr val="0000FF"/>
    <a:srgbClr val="333399"/>
    <a:srgbClr val="6060AF"/>
    <a:srgbClr val="FFFFFF"/>
    <a:srgbClr val="ADADD6"/>
    <a:srgbClr val="0066FF"/>
    <a:srgbClr val="53538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33" autoAdjust="0"/>
    <p:restoredTop sz="93694" autoAdjust="0"/>
  </p:normalViewPr>
  <p:slideViewPr>
    <p:cSldViewPr>
      <p:cViewPr varScale="1">
        <p:scale>
          <a:sx n="99" d="100"/>
          <a:sy n="99" d="100"/>
        </p:scale>
        <p:origin x="2268" y="96"/>
      </p:cViewPr>
      <p:guideLst>
        <p:guide orient="horz" pos="981"/>
        <p:guide pos="2880"/>
        <p:guide orient="horz" pos="225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2" d="100"/>
          <a:sy n="72" d="100"/>
        </p:scale>
        <p:origin x="-3348" y="-90"/>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200">
                <a:latin typeface="Arial" pitchFamily="34" charset="0"/>
              </a:defRPr>
            </a:lvl1pPr>
          </a:lstStyle>
          <a:p>
            <a:pPr>
              <a:defRPr/>
            </a:pPr>
            <a:endParaRPr lang="zh-CN" altLang="en-US"/>
          </a:p>
        </p:txBody>
      </p:sp>
      <p:sp>
        <p:nvSpPr>
          <p:cNvPr id="56323" name="Rectangle 3"/>
          <p:cNvSpPr>
            <a:spLocks noGrp="1" noChangeArrowheads="1"/>
          </p:cNvSpPr>
          <p:nvPr>
            <p:ph type="dt" sz="quarter" idx="1"/>
          </p:nvPr>
        </p:nvSpPr>
        <p:spPr bwMode="auto">
          <a:xfrm>
            <a:off x="4021138" y="0"/>
            <a:ext cx="3076575" cy="5111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defRPr>
            </a:lvl1pPr>
          </a:lstStyle>
          <a:p>
            <a:pPr>
              <a:defRPr/>
            </a:pPr>
            <a:fld id="{608C1C7F-278A-476B-883C-64F2C1A174A5}" type="datetime1">
              <a:rPr lang="zh-CN" altLang="en-US"/>
              <a:pPr>
                <a:defRPr/>
              </a:pPr>
              <a:t>2023/3/10</a:t>
            </a:fld>
            <a:endParaRPr lang="en-US" altLang="zh-CN"/>
          </a:p>
        </p:txBody>
      </p:sp>
      <p:sp>
        <p:nvSpPr>
          <p:cNvPr id="56324" name="Rectangle 4"/>
          <p:cNvSpPr>
            <a:spLocks noGrp="1" noChangeArrowheads="1"/>
          </p:cNvSpPr>
          <p:nvPr>
            <p:ph type="ftr" sz="quarter" idx="2"/>
          </p:nvPr>
        </p:nvSpPr>
        <p:spPr bwMode="auto">
          <a:xfrm>
            <a:off x="0" y="9721850"/>
            <a:ext cx="3076575" cy="5111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0" hangingPunct="0">
              <a:defRPr sz="1200">
                <a:latin typeface="Arial" pitchFamily="34" charset="0"/>
              </a:defRPr>
            </a:lvl1pPr>
          </a:lstStyle>
          <a:p>
            <a:pPr>
              <a:defRPr/>
            </a:pPr>
            <a:endParaRPr lang="en-US" altLang="zh-CN"/>
          </a:p>
        </p:txBody>
      </p:sp>
      <p:sp>
        <p:nvSpPr>
          <p:cNvPr id="56325" name="Rectangle 5"/>
          <p:cNvSpPr>
            <a:spLocks noGrp="1" noChangeArrowheads="1"/>
          </p:cNvSpPr>
          <p:nvPr>
            <p:ph type="sldNum" sz="quarter" idx="3"/>
          </p:nvPr>
        </p:nvSpPr>
        <p:spPr bwMode="auto">
          <a:xfrm>
            <a:off x="4021138" y="9721850"/>
            <a:ext cx="3076575" cy="5111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vl1pPr>
          </a:lstStyle>
          <a:p>
            <a:fld id="{11F24DDA-879C-487B-9E99-E947B6871800}" type="slidenum">
              <a:rPr lang="zh-CN" altLang="en-US"/>
              <a:pPr/>
              <a:t>‹#›</a:t>
            </a:fld>
            <a:endParaRPr lang="en-US" altLang="zh-CN"/>
          </a:p>
        </p:txBody>
      </p:sp>
    </p:spTree>
    <p:extLst>
      <p:ext uri="{BB962C8B-B14F-4D97-AF65-F5344CB8AC3E}">
        <p14:creationId xmlns:p14="http://schemas.microsoft.com/office/powerpoint/2010/main" val="1190918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pitchFamily="34" charset="0"/>
              </a:defRPr>
            </a:lvl1pPr>
          </a:lstStyle>
          <a:p>
            <a:pPr>
              <a:defRPr/>
            </a:pPr>
            <a:endParaRPr lang="zh-CN" altLang="en-US"/>
          </a:p>
        </p:txBody>
      </p:sp>
      <p:sp>
        <p:nvSpPr>
          <p:cNvPr id="7475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fld id="{6A16E17B-C34C-443F-AD0B-56039CB1522F}" type="datetime1">
              <a:rPr lang="en-US" altLang="zh-CN"/>
              <a:pPr>
                <a:defRPr/>
              </a:pPr>
              <a:t>3/9/2023</a:t>
            </a:fld>
            <a:endParaRPr lang="en-US" altLang="zh-CN"/>
          </a:p>
        </p:txBody>
      </p:sp>
      <p:sp>
        <p:nvSpPr>
          <p:cNvPr id="3076"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475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pitchFamily="34" charset="0"/>
              </a:defRPr>
            </a:lvl1pPr>
          </a:lstStyle>
          <a:p>
            <a:pPr>
              <a:defRPr/>
            </a:pPr>
            <a:endParaRPr lang="en-US" altLang="zh-CN"/>
          </a:p>
        </p:txBody>
      </p:sp>
      <p:sp>
        <p:nvSpPr>
          <p:cNvPr id="7475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BB78C751-E101-4142-B50E-158ADE7047E9}" type="slidenum">
              <a:rPr lang="en-US" altLang="zh-CN"/>
              <a:pPr/>
              <a:t>‹#›</a:t>
            </a:fld>
            <a:endParaRPr lang="en-US" altLang="zh-CN"/>
          </a:p>
        </p:txBody>
      </p:sp>
    </p:spTree>
    <p:extLst>
      <p:ext uri="{BB962C8B-B14F-4D97-AF65-F5344CB8AC3E}">
        <p14:creationId xmlns:p14="http://schemas.microsoft.com/office/powerpoint/2010/main" val="42655767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ChangeArrowheads="1" noTextEdit="1"/>
          </p:cNvSpPr>
          <p:nvPr>
            <p:ph type="sldImg"/>
          </p:nvPr>
        </p:nvSpPr>
        <p:spPr>
          <a:ln/>
        </p:spPr>
      </p:sp>
      <p:sp>
        <p:nvSpPr>
          <p:cNvPr id="6147" name="备注占位符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148" name="灯片编号占位符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1FD114F-915A-4A5E-B5B4-0754ACBA6AFB}" type="slidenum">
              <a:rPr lang="en-US" altLang="zh-CN"/>
              <a:pPr/>
              <a:t>0</a:t>
            </a:fld>
            <a:endParaRPr lang="en-US" altLang="zh-CN"/>
          </a:p>
        </p:txBody>
      </p:sp>
    </p:spTree>
    <p:extLst>
      <p:ext uri="{BB962C8B-B14F-4D97-AF65-F5344CB8AC3E}">
        <p14:creationId xmlns:p14="http://schemas.microsoft.com/office/powerpoint/2010/main" val="685967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2652148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ea typeface="华文中宋" panose="02010600040101010101" pitchFamily="2" charset="-122"/>
                <a:cs typeface="Times New Roman" panose="02020603050405020304" pitchFamily="18" charset="0"/>
              </a:rPr>
              <a:t>车辆轨迹可以通过</a:t>
            </a:r>
            <a:r>
              <a:rPr lang="en-US" altLang="zh-CN" dirty="0">
                <a:latin typeface="Arial" panose="020B0604020202020204" pitchFamily="34" charset="0"/>
                <a:ea typeface="华文中宋" panose="02010600040101010101" pitchFamily="2" charset="-122"/>
                <a:cs typeface="Times New Roman" panose="02020603050405020304" pitchFamily="18" charset="0"/>
              </a:rPr>
              <a:t>GPS</a:t>
            </a:r>
            <a:r>
              <a:rPr lang="zh-CN" altLang="en-US" dirty="0">
                <a:latin typeface="Arial" panose="020B0604020202020204" pitchFamily="34" charset="0"/>
                <a:ea typeface="华文中宋" panose="02010600040101010101" pitchFamily="2" charset="-122"/>
                <a:cs typeface="Times New Roman" panose="02020603050405020304" pitchFamily="18" charset="0"/>
              </a:rPr>
              <a:t>数据获取，也可以利用卡口数据重构出行链，获取轨迹数据</a:t>
            </a:r>
          </a:p>
        </p:txBody>
      </p:sp>
    </p:spTree>
    <p:extLst>
      <p:ext uri="{BB962C8B-B14F-4D97-AF65-F5344CB8AC3E}">
        <p14:creationId xmlns:p14="http://schemas.microsoft.com/office/powerpoint/2010/main" val="54780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3682473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47140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42562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78921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ln/>
        </p:spPr>
        <p:txBody>
          <a:bodyPr/>
          <a:lstStyle/>
          <a:p>
            <a:pPr indent="304800" algn="just">
              <a:lnSpc>
                <a:spcPct val="150000"/>
              </a:lnSpc>
              <a:tabLst>
                <a:tab pos="304800" algn="l"/>
              </a:tabLst>
              <a:defRPr/>
            </a:pPr>
            <a:r>
              <a:rPr lang="zh-CN" altLang="zh-CN" sz="1800" kern="100" dirty="0">
                <a:solidFill>
                  <a:srgbClr val="0000FF"/>
                </a:solidFill>
                <a:latin typeface="Times New Roman" panose="02020603050405020304" pitchFamily="18" charset="0"/>
                <a:cs typeface="Times New Roman" panose="02020603050405020304" pitchFamily="18" charset="0"/>
              </a:rPr>
              <a:t>法则</a:t>
            </a:r>
            <a:r>
              <a:rPr lang="en-US" altLang="zh-CN" sz="1800" kern="100" dirty="0">
                <a:solidFill>
                  <a:srgbClr val="0000FF"/>
                </a:solidFill>
                <a:latin typeface="Times New Roman" panose="02020603050405020304" pitchFamily="18" charset="0"/>
                <a:cs typeface="Times New Roman" panose="02020603050405020304" pitchFamily="18" charset="0"/>
              </a:rPr>
              <a:t>1</a:t>
            </a:r>
            <a:r>
              <a:rPr lang="zh-CN" altLang="zh-CN" sz="1800" kern="100" dirty="0">
                <a:solidFill>
                  <a:srgbClr val="0000FF"/>
                </a:solidFill>
                <a:latin typeface="Times New Roman" panose="02020603050405020304" pitchFamily="18" charset="0"/>
                <a:cs typeface="Times New Roman" panose="02020603050405020304" pitchFamily="18" charset="0"/>
              </a:rPr>
              <a:t>是以路径链流量为约束条件，按“长度优先，流量兼顾”的原则排序生成协调路径集优选方案；法则</a:t>
            </a:r>
            <a:r>
              <a:rPr lang="en-US" altLang="zh-CN" sz="1800" kern="100" dirty="0">
                <a:solidFill>
                  <a:srgbClr val="0000FF"/>
                </a:solidFill>
                <a:latin typeface="Times New Roman" panose="02020603050405020304" pitchFamily="18" charset="0"/>
                <a:cs typeface="Times New Roman" panose="02020603050405020304" pitchFamily="18" charset="0"/>
              </a:rPr>
              <a:t>2</a:t>
            </a:r>
            <a:r>
              <a:rPr lang="zh-CN" altLang="zh-CN" sz="1800" kern="100" dirty="0">
                <a:solidFill>
                  <a:srgbClr val="0000FF"/>
                </a:solidFill>
                <a:latin typeface="Times New Roman" panose="02020603050405020304" pitchFamily="18" charset="0"/>
                <a:cs typeface="Times New Roman" panose="02020603050405020304" pitchFamily="18" charset="0"/>
              </a:rPr>
              <a:t>则是以路径链长度为约束条件，按“总流量优先”的原则排序生成协调路径集优选方案。可以看到，这两个法则都综合考虑了路径链的长度及其交通流量，但在优选评价指标的选择上存在一定差异。</a:t>
            </a:r>
            <a:endParaRPr lang="zh-CN" altLang="zh-CN" sz="1800" kern="100" dirty="0">
              <a:latin typeface="Times New Roman" panose="02020603050405020304" pitchFamily="18" charset="0"/>
              <a:cs typeface="Times New Roman" panose="02020603050405020304" pitchFamily="18" charset="0"/>
            </a:endParaRPr>
          </a:p>
          <a:p>
            <a:pPr indent="304800" algn="just">
              <a:lnSpc>
                <a:spcPct val="150000"/>
              </a:lnSpc>
              <a:tabLst>
                <a:tab pos="304800" algn="l"/>
              </a:tabLst>
              <a:defRPr/>
            </a:pPr>
            <a:r>
              <a:rPr lang="zh-CN" altLang="zh-CN" sz="1800" kern="100" dirty="0">
                <a:solidFill>
                  <a:srgbClr val="0000FF"/>
                </a:solidFill>
                <a:latin typeface="Times New Roman" panose="02020603050405020304" pitchFamily="18" charset="0"/>
                <a:cs typeface="Times New Roman" panose="02020603050405020304" pitchFamily="18" charset="0"/>
              </a:rPr>
              <a:t>需要注意的是，在每次选出流量（或总流量）较大的路径链后，均需判断是否与协调路径集内的已有路径链存在包含关系，若不存在，才能纳入协调路径集。</a:t>
            </a:r>
            <a:endParaRPr lang="zh-CN" altLang="zh-CN" sz="180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1595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66697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38784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5199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2906138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4091141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ea typeface="华文中宋" panose="02010600040101010101" pitchFamily="2" charset="-122"/>
                <a:cs typeface="Times New Roman" panose="02020603050405020304" pitchFamily="18" charset="0"/>
              </a:rPr>
              <a:t>上一部分我们进行了协调路径集的优选，但是可协调路径链不仅与车流量、所经过的交叉口数量有关，还受交叉口间距，协调效果等因素影响，因此在这一部分对协调路径集</a:t>
            </a:r>
          </a:p>
        </p:txBody>
      </p:sp>
    </p:spTree>
    <p:extLst>
      <p:ext uri="{BB962C8B-B14F-4D97-AF65-F5344CB8AC3E}">
        <p14:creationId xmlns:p14="http://schemas.microsoft.com/office/powerpoint/2010/main" val="2269791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06775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61922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ea typeface="华文中宋" panose="02010600040101010101" pitchFamily="2" charset="-122"/>
                <a:cs typeface="Times New Roman" panose="02020603050405020304" pitchFamily="18" charset="0"/>
              </a:rPr>
              <a:t>上游交叉口相位中心时刻点到达下游交叉口时 与 下游交叉口相位中心时刻点 的差 小于</a:t>
            </a:r>
            <a:r>
              <a:rPr lang="zh-CN" altLang="en-US" sz="1200" kern="0" dirty="0">
                <a:latin typeface="Times New Roman" panose="02020603050405020304" pitchFamily="18" charset="0"/>
                <a:ea typeface="华文中宋" panose="02010600040101010101" pitchFamily="2" charset="-122"/>
                <a:cs typeface="Times New Roman" panose="02020603050405020304" pitchFamily="18" charset="0"/>
              </a:rPr>
              <a:t>最大允许偏移时间</a:t>
            </a:r>
            <a:endParaRPr lang="zh-CN" altLang="en-US" dirty="0">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924276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24076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Arial" panose="020B0604020202020204" pitchFamily="34" charset="0"/>
                <a:ea typeface="华文中宋" panose="02010600040101010101" pitchFamily="2" charset="-122"/>
                <a:cs typeface="Times New Roman" panose="02020603050405020304" pitchFamily="18" charset="0"/>
              </a:rPr>
              <a:t>目前只做了方案，之后会和</a:t>
            </a:r>
            <a:r>
              <a:rPr lang="en-US" altLang="zh-CN" dirty="0" err="1">
                <a:latin typeface="Arial" panose="020B0604020202020204" pitchFamily="34" charset="0"/>
                <a:ea typeface="华文中宋" panose="02010600040101010101" pitchFamily="2" charset="-122"/>
                <a:cs typeface="Times New Roman" panose="02020603050405020304" pitchFamily="18" charset="0"/>
              </a:rPr>
              <a:t>sychro</a:t>
            </a:r>
            <a:r>
              <a:rPr lang="zh-CN" altLang="en-US" dirty="0">
                <a:latin typeface="Arial" panose="020B0604020202020204" pitchFamily="34" charset="0"/>
                <a:ea typeface="华文中宋" panose="02010600040101010101" pitchFamily="2" charset="-122"/>
                <a:cs typeface="Times New Roman" panose="02020603050405020304" pitchFamily="18" charset="0"/>
              </a:rPr>
              <a:t>和</a:t>
            </a:r>
            <a:r>
              <a:rPr lang="en-US" altLang="zh-CN" dirty="0" err="1">
                <a:latin typeface="Arial" panose="020B0604020202020204" pitchFamily="34" charset="0"/>
                <a:ea typeface="华文中宋" panose="02010600040101010101" pitchFamily="2" charset="-122"/>
                <a:cs typeface="Times New Roman" panose="02020603050405020304" pitchFamily="18" charset="0"/>
              </a:rPr>
              <a:t>transyt</a:t>
            </a:r>
            <a:r>
              <a:rPr lang="zh-CN" altLang="en-US" dirty="0">
                <a:latin typeface="Arial" panose="020B0604020202020204" pitchFamily="34" charset="0"/>
                <a:ea typeface="华文中宋" panose="02010600040101010101" pitchFamily="2" charset="-122"/>
                <a:cs typeface="Times New Roman" panose="02020603050405020304" pitchFamily="18" charset="0"/>
              </a:rPr>
              <a:t>方案进行对比</a:t>
            </a:r>
          </a:p>
        </p:txBody>
      </p:sp>
    </p:spTree>
    <p:extLst>
      <p:ext uri="{BB962C8B-B14F-4D97-AF65-F5344CB8AC3E}">
        <p14:creationId xmlns:p14="http://schemas.microsoft.com/office/powerpoint/2010/main" val="1638347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3081648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480975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236108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ea typeface="华文中宋" panose="02010600040101010101" pitchFamily="2" charset="-122"/>
                <a:cs typeface="Times New Roman" panose="02020603050405020304" pitchFamily="18" charset="0"/>
              </a:rPr>
              <a:t>传统的信号控制多使用断面数据进行信号优化，随着</a:t>
            </a:r>
            <a:r>
              <a:rPr lang="zh-CN" altLang="zh-CN">
                <a:latin typeface="Arial" panose="020B0604020202020204" pitchFamily="34" charset="0"/>
                <a:ea typeface="华文中宋" panose="02010600040101010101" pitchFamily="2" charset="-122"/>
                <a:cs typeface="Times New Roman" panose="02020603050405020304" pitchFamily="18" charset="0"/>
              </a:rPr>
              <a:t>传感器技术</a:t>
            </a:r>
            <a:r>
              <a:rPr lang="zh-CN" altLang="en-US">
                <a:latin typeface="Arial" panose="020B0604020202020204" pitchFamily="34" charset="0"/>
                <a:ea typeface="华文中宋" panose="02010600040101010101" pitchFamily="2" charset="-122"/>
                <a:cs typeface="Times New Roman" panose="02020603050405020304" pitchFamily="18" charset="0"/>
              </a:rPr>
              <a:t>、</a:t>
            </a:r>
            <a:r>
              <a:rPr lang="zh-CN" altLang="zh-CN">
                <a:latin typeface="Arial" panose="020B0604020202020204" pitchFamily="34" charset="0"/>
                <a:ea typeface="华文中宋" panose="02010600040101010101" pitchFamily="2" charset="-122"/>
                <a:cs typeface="Times New Roman" panose="02020603050405020304" pitchFamily="18" charset="0"/>
              </a:rPr>
              <a:t>通信技术</a:t>
            </a:r>
            <a:r>
              <a:rPr lang="zh-CN" altLang="en-US">
                <a:latin typeface="Arial" panose="020B0604020202020204" pitchFamily="34" charset="0"/>
                <a:ea typeface="华文中宋" panose="02010600040101010101" pitchFamily="2" charset="-122"/>
                <a:cs typeface="Times New Roman" panose="02020603050405020304" pitchFamily="18" charset="0"/>
              </a:rPr>
              <a:t>、图像识别等技术的发展，为利用车辆轨迹数据进行交通信号控制提供条件。</a:t>
            </a:r>
            <a:endParaRPr lang="en-US" altLang="zh-CN">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837083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本文的创新点主要体现在</a:t>
            </a:r>
          </a:p>
        </p:txBody>
      </p:sp>
    </p:spTree>
    <p:extLst>
      <p:ext uri="{BB962C8B-B14F-4D97-AF65-F5344CB8AC3E}">
        <p14:creationId xmlns:p14="http://schemas.microsoft.com/office/powerpoint/2010/main" val="1896831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本文的创新点主要体现在</a:t>
            </a:r>
          </a:p>
        </p:txBody>
      </p:sp>
    </p:spTree>
    <p:extLst>
      <p:ext uri="{BB962C8B-B14F-4D97-AF65-F5344CB8AC3E}">
        <p14:creationId xmlns:p14="http://schemas.microsoft.com/office/powerpoint/2010/main" val="3909165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extLst>
      <p:ext uri="{BB962C8B-B14F-4D97-AF65-F5344CB8AC3E}">
        <p14:creationId xmlns:p14="http://schemas.microsoft.com/office/powerpoint/2010/main" val="316224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50000"/>
              </a:lnSpc>
            </a:pPr>
            <a:r>
              <a:rPr lang="zh-CN" altLang="en-US" dirty="0">
                <a:latin typeface="Arial" panose="020B0604020202020204" pitchFamily="34" charset="0"/>
              </a:rPr>
              <a:t>传统的交通信号配时流程通常先对单交叉口进行优化，再进行协调优化，但是，这样会固化</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协调信号相位优化设计空间，不利于实现协调控制全局最优。</a:t>
            </a:r>
            <a:endParaRPr lang="en-US" altLang="zh-CN" dirty="0">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dirty="0">
                <a:latin typeface="Arial" panose="020B0604020202020204" pitchFamily="34" charset="0"/>
              </a:rPr>
              <a:t>因此，本文</a:t>
            </a:r>
            <a:r>
              <a:rPr lang="zh-CN" altLang="en-US" dirty="0">
                <a:latin typeface="Times New Roman" panose="02020603050405020304" pitchFamily="18" charset="0"/>
                <a:ea typeface="华文中宋" panose="02010600040101010101" pitchFamily="2" charset="-122"/>
              </a:rPr>
              <a:t>先“</a:t>
            </a:r>
            <a:r>
              <a:rPr lang="zh-CN" altLang="en-US" dirty="0">
                <a:solidFill>
                  <a:srgbClr val="C00000"/>
                </a:solidFill>
                <a:latin typeface="Times New Roman" panose="02020603050405020304" pitchFamily="18" charset="0"/>
                <a:ea typeface="华文中宋" panose="02010600040101010101" pitchFamily="2" charset="-122"/>
              </a:rPr>
              <a:t>面</a:t>
            </a:r>
            <a:r>
              <a:rPr lang="zh-CN" altLang="en-US" dirty="0">
                <a:latin typeface="Times New Roman" panose="02020603050405020304" pitchFamily="18" charset="0"/>
                <a:ea typeface="华文中宋" panose="02010600040101010101" pitchFamily="2" charset="-122"/>
              </a:rPr>
              <a:t>”后“</a:t>
            </a:r>
            <a:r>
              <a:rPr lang="zh-CN" altLang="en-US" dirty="0">
                <a:solidFill>
                  <a:srgbClr val="C00000"/>
                </a:solidFill>
                <a:latin typeface="Times New Roman" panose="02020603050405020304" pitchFamily="18" charset="0"/>
                <a:ea typeface="华文中宋" panose="02010600040101010101" pitchFamily="2" charset="-122"/>
              </a:rPr>
              <a:t>线</a:t>
            </a:r>
            <a:r>
              <a:rPr lang="zh-CN" altLang="en-US" dirty="0">
                <a:latin typeface="Times New Roman" panose="02020603050405020304" pitchFamily="18" charset="0"/>
                <a:ea typeface="华文中宋" panose="02010600040101010101" pitchFamily="2" charset="-122"/>
              </a:rPr>
              <a:t>”再“</a:t>
            </a:r>
            <a:r>
              <a:rPr lang="zh-CN" altLang="en-US" dirty="0">
                <a:solidFill>
                  <a:srgbClr val="C00000"/>
                </a:solidFill>
                <a:latin typeface="Times New Roman" panose="02020603050405020304" pitchFamily="18" charset="0"/>
                <a:ea typeface="华文中宋" panose="02010600040101010101" pitchFamily="2" charset="-122"/>
              </a:rPr>
              <a:t>点</a:t>
            </a:r>
            <a:r>
              <a:rPr lang="zh-CN" altLang="en-US" dirty="0">
                <a:latin typeface="Times New Roman" panose="02020603050405020304" pitchFamily="18" charset="0"/>
                <a:ea typeface="华文中宋" panose="02010600040101010101" pitchFamily="2" charset="-122"/>
              </a:rPr>
              <a:t>”，</a:t>
            </a:r>
            <a:r>
              <a:rPr lang="zh-CN" altLang="en-US" dirty="0">
                <a:latin typeface="Arial" panose="020B0604020202020204" pitchFamily="34" charset="0"/>
              </a:rPr>
              <a:t>从整体</a:t>
            </a:r>
            <a:r>
              <a:rPr lang="zh-CN" altLang="en-US" dirty="0">
                <a:latin typeface="Times New Roman" panose="02020603050405020304" pitchFamily="18" charset="0"/>
                <a:ea typeface="华文中宋" panose="02010600040101010101" pitchFamily="2" charset="-122"/>
              </a:rPr>
              <a:t>角度出发对路网交通信号进行全局优化设计</a:t>
            </a:r>
            <a:r>
              <a:rPr lang="zh-CN" altLang="en-US" dirty="0">
                <a:latin typeface="Arial" panose="020B0604020202020204" pitchFamily="34" charset="0"/>
              </a:rPr>
              <a:t>。</a:t>
            </a:r>
          </a:p>
          <a:p>
            <a:endParaRPr lang="en-US" altLang="zh-CN" dirty="0">
              <a:latin typeface="Arial" panose="020B0604020202020204" pitchFamily="34" charset="0"/>
            </a:endParaRPr>
          </a:p>
          <a:p>
            <a:endParaRPr lang="zh-CN" altLang="en-US" dirty="0">
              <a:latin typeface="Arial" panose="020B0604020202020204" pitchFamily="34" charset="0"/>
            </a:endParaRPr>
          </a:p>
        </p:txBody>
      </p:sp>
    </p:spTree>
    <p:extLst>
      <p:ext uri="{BB962C8B-B14F-4D97-AF65-F5344CB8AC3E}">
        <p14:creationId xmlns:p14="http://schemas.microsoft.com/office/powerpoint/2010/main" val="143492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rPr>
              <a:t>本文的国内外研究现状主要从</a:t>
            </a:r>
            <a:r>
              <a:rPr lang="en-US" altLang="zh-CN">
                <a:latin typeface="Times New Roman" panose="02020603050405020304" pitchFamily="18" charset="0"/>
                <a:ea typeface="华文中宋" panose="02010600040101010101" pitchFamily="2" charset="-122"/>
                <a:cs typeface="Times New Roman" panose="02020603050405020304" pitchFamily="18" charset="0"/>
              </a:rPr>
              <a:t>4</a:t>
            </a:r>
            <a:r>
              <a:rPr lang="zh-CN" altLang="en-US">
                <a:latin typeface="Times New Roman" panose="02020603050405020304" pitchFamily="18" charset="0"/>
                <a:ea typeface="华文中宋" panose="02010600040101010101" pitchFamily="2" charset="-122"/>
                <a:cs typeface="Times New Roman" panose="02020603050405020304" pitchFamily="18" charset="0"/>
              </a:rPr>
              <a:t>个方面进行分析，在轨迹数据的采集处理应用方面，</a:t>
            </a:r>
            <a:endParaRPr lang="en-US" altLang="zh-CN">
              <a:latin typeface="Times New Roman" panose="02020603050405020304" pitchFamily="18" charset="0"/>
              <a:ea typeface="华文中宋" panose="02010600040101010101" pitchFamily="2" charset="-122"/>
              <a:cs typeface="Times New Roman" panose="02020603050405020304" pitchFamily="18" charset="0"/>
            </a:endParaRPr>
          </a:p>
          <a:p>
            <a:r>
              <a:rPr lang="zh-CN" altLang="en-US">
                <a:latin typeface="Times New Roman" panose="02020603050405020304" pitchFamily="18" charset="0"/>
                <a:ea typeface="华文中宋" panose="02010600040101010101" pitchFamily="2" charset="-122"/>
                <a:cs typeface="Times New Roman" panose="02020603050405020304" pitchFamily="18" charset="0"/>
              </a:rPr>
              <a:t>轨迹是时空环境下，对移动对象运动过程采样所获取的数据信息</a:t>
            </a:r>
            <a:r>
              <a:rPr lang="en-US" altLang="zh-CN">
                <a:latin typeface="Times New Roman" panose="02020603050405020304" pitchFamily="18" charset="0"/>
                <a:ea typeface="华文中宋" panose="02010600040101010101" pitchFamily="2" charset="-122"/>
                <a:cs typeface="Times New Roman" panose="02020603050405020304" pitchFamily="18" charset="0"/>
              </a:rPr>
              <a:t>(</a:t>
            </a:r>
            <a:r>
              <a:rPr lang="zh-CN" altLang="en-US">
                <a:latin typeface="Times New Roman" panose="02020603050405020304" pitchFamily="18" charset="0"/>
                <a:ea typeface="华文中宋" panose="02010600040101010101" pitchFamily="2" charset="-122"/>
                <a:cs typeface="Times New Roman" panose="02020603050405020304" pitchFamily="18" charset="0"/>
              </a:rPr>
              <a:t>包含采样位置、采样时间、移动方向、移动速度等信息，这些采样点按先后顺序构成轨迹数据</a:t>
            </a:r>
            <a:r>
              <a:rPr lang="en-US" altLang="zh-CN">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a:latin typeface="Arial" panose="020B0604020202020204" pitchFamily="34" charset="0"/>
              <a:ea typeface="华文中宋" panose="02010600040101010101" pitchFamily="2" charset="-122"/>
              <a:cs typeface="Times New Roman" panose="02020603050405020304" pitchFamily="18" charset="0"/>
            </a:endParaRPr>
          </a:p>
          <a:p>
            <a:endParaRPr lang="zh-CN" altLang="zh-CN">
              <a:latin typeface="Arial" panose="020B0604020202020204" pitchFamily="34" charset="0"/>
              <a:ea typeface="华文中宋" panose="02010600040101010101" pitchFamily="2" charset="-122"/>
              <a:cs typeface="Times New Roman" panose="02020603050405020304" pitchFamily="18" charset="0"/>
            </a:endParaRPr>
          </a:p>
          <a:p>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082068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ln/>
        </p:spPr>
        <p:txBody>
          <a:bodyPr/>
          <a:lstStyle/>
          <a:p>
            <a:pPr>
              <a:defRPr/>
            </a:pPr>
            <a:r>
              <a:rPr lang="zh-CN" altLang="en-US" dirty="0">
                <a:solidFill>
                  <a:srgbClr val="C00000"/>
                </a:solidFill>
                <a:latin typeface="Times New Roman" pitchFamily="18" charset="0"/>
                <a:ea typeface="华文中宋" pitchFamily="2" charset="-122"/>
                <a:cs typeface="Times New Roman" pitchFamily="18" charset="0"/>
              </a:rPr>
              <a:t>现有的区域协调控制多是以控制子区或者区域内交叉口群为协调方案设计的对象，</a:t>
            </a:r>
            <a:r>
              <a:rPr lang="zh-CN" altLang="en-US" kern="0" dirty="0">
                <a:latin typeface="Times New Roman" pitchFamily="18" charset="0"/>
                <a:ea typeface="华文中宋" pitchFamily="2" charset="-122"/>
                <a:cs typeface="Times New Roman" pitchFamily="18" charset="0"/>
              </a:rPr>
              <a:t>仅注重于研究交叉口的</a:t>
            </a:r>
            <a:r>
              <a:rPr lang="zh-CN" altLang="en-US" kern="0" dirty="0">
                <a:solidFill>
                  <a:srgbClr val="C00000"/>
                </a:solidFill>
                <a:latin typeface="Times New Roman" pitchFamily="18" charset="0"/>
                <a:ea typeface="华文中宋" pitchFamily="2" charset="-122"/>
                <a:cs typeface="Times New Roman" pitchFamily="18" charset="0"/>
              </a:rPr>
              <a:t>归属特性，未考虑控制协调的方向性需求</a:t>
            </a:r>
            <a:endParaRPr lang="en-US" altLang="zh-CN" dirty="0">
              <a:solidFill>
                <a:srgbClr val="C00000"/>
              </a:solidFill>
              <a:latin typeface="Times New Roman" pitchFamily="18" charset="0"/>
              <a:ea typeface="华文中宋" pitchFamily="2" charset="-122"/>
              <a:cs typeface="Times New Roman" pitchFamily="18" charset="0"/>
            </a:endParaRPr>
          </a:p>
          <a:p>
            <a:pPr>
              <a:defRPr/>
            </a:pPr>
            <a:endParaRPr lang="zh-CN" altLang="en-US" dirty="0">
              <a:latin typeface="Arial" panose="020B0604020202020204" pitchFamily="34"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40745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extLst>
      <p:ext uri="{BB962C8B-B14F-4D97-AF65-F5344CB8AC3E}">
        <p14:creationId xmlns:p14="http://schemas.microsoft.com/office/powerpoint/2010/main" val="420963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ln/>
        </p:spPr>
        <p:txBody>
          <a:bodyPr/>
          <a:lstStyle/>
          <a:p>
            <a:pPr indent="504000" algn="just">
              <a:lnSpc>
                <a:spcPct val="150000"/>
              </a:lnSpc>
              <a:spcBef>
                <a:spcPct val="20000"/>
              </a:spcBef>
              <a:defRPr/>
            </a:pPr>
            <a:r>
              <a:rPr lang="zh-CN" altLang="en-US" kern="0" dirty="0">
                <a:latin typeface="Times New Roman" pitchFamily="18" charset="0"/>
                <a:ea typeface="华文中宋" pitchFamily="2" charset="-122"/>
                <a:cs typeface="Times New Roman" pitchFamily="18" charset="0"/>
              </a:rPr>
              <a:t>在交通运行状态评价指标的选取及划分标准的研究上，国内外已经取得了很大的进展并得以应用。然而由于不同国家和地区的交通环境、车辆组成及车辆性能等方面存在差异，交通流基础数据也不同，因此选取的评价指标和划分标准也有所不同，尚未形成统一标准，使得评价结果可能存在一定的差异性</a:t>
            </a:r>
          </a:p>
        </p:txBody>
      </p:sp>
    </p:spTree>
    <p:extLst>
      <p:ext uri="{BB962C8B-B14F-4D97-AF65-F5344CB8AC3E}">
        <p14:creationId xmlns:p14="http://schemas.microsoft.com/office/powerpoint/2010/main" val="191349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这是本文的技术路线图，本文的内容主要围绕</a:t>
            </a:r>
            <a:r>
              <a:rPr lang="en-US" altLang="zh-CN">
                <a:latin typeface="Arial" panose="020B0604020202020204" pitchFamily="34" charset="0"/>
              </a:rPr>
              <a:t>xxx</a:t>
            </a:r>
            <a:r>
              <a:rPr lang="zh-CN" altLang="en-US">
                <a:latin typeface="Arial" panose="020B0604020202020204" pitchFamily="34" charset="0"/>
              </a:rPr>
              <a:t>四个方面</a:t>
            </a:r>
          </a:p>
        </p:txBody>
      </p:sp>
    </p:spTree>
    <p:extLst>
      <p:ext uri="{BB962C8B-B14F-4D97-AF65-F5344CB8AC3E}">
        <p14:creationId xmlns:p14="http://schemas.microsoft.com/office/powerpoint/2010/main" val="684564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文本与剪贴画">
    <p:spTree>
      <p:nvGrpSpPr>
        <p:cNvPr id="1" name=""/>
        <p:cNvGrpSpPr/>
        <p:nvPr/>
      </p:nvGrpSpPr>
      <p:grpSpPr>
        <a:xfrm>
          <a:off x="0" y="0"/>
          <a:ext cx="0" cy="0"/>
          <a:chOff x="0" y="0"/>
          <a:chExt cx="0" cy="0"/>
        </a:xfrm>
      </p:grpSpPr>
      <p:grpSp>
        <p:nvGrpSpPr>
          <p:cNvPr id="2" name="组合 3"/>
          <p:cNvGrpSpPr>
            <a:grpSpLocks/>
          </p:cNvGrpSpPr>
          <p:nvPr userDrawn="1"/>
        </p:nvGrpSpPr>
        <p:grpSpPr bwMode="auto">
          <a:xfrm>
            <a:off x="0" y="-100013"/>
            <a:ext cx="9144000" cy="6958013"/>
            <a:chOff x="6156176" y="498475"/>
            <a:chExt cx="9275272" cy="6964526"/>
          </a:xfrm>
        </p:grpSpPr>
        <p:pic>
          <p:nvPicPr>
            <p:cNvPr id="3" name="图片 4"/>
            <p:cNvPicPr>
              <a:picLocks noChangeAspect="1" noChangeArrowheads="1"/>
            </p:cNvPicPr>
            <p:nvPr/>
          </p:nvPicPr>
          <p:blipFill>
            <a:blip r:embed="rId2">
              <a:extLst>
                <a:ext uri="{28A0092B-C50C-407E-A947-70E740481C1C}">
                  <a14:useLocalDpi xmlns:a14="http://schemas.microsoft.com/office/drawing/2010/main" val="0"/>
                </a:ext>
              </a:extLst>
            </a:blip>
            <a:srcRect l="101" t="-600" r="24838" b="597"/>
            <a:stretch>
              <a:fillRect/>
            </a:stretch>
          </p:blipFill>
          <p:spPr bwMode="auto">
            <a:xfrm>
              <a:off x="6156176" y="498475"/>
              <a:ext cx="9264712" cy="694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156176" y="514365"/>
              <a:ext cx="9275272" cy="694863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 name="Line 8"/>
          <p:cNvSpPr>
            <a:spLocks noChangeShapeType="1"/>
          </p:cNvSpPr>
          <p:nvPr/>
        </p:nvSpPr>
        <p:spPr bwMode="auto">
          <a:xfrm>
            <a:off x="457200" y="836613"/>
            <a:ext cx="8147050"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11"/>
          <p:cNvSpPr>
            <a:spLocks noChangeShapeType="1"/>
          </p:cNvSpPr>
          <p:nvPr/>
        </p:nvSpPr>
        <p:spPr bwMode="auto">
          <a:xfrm>
            <a:off x="323850" y="6308725"/>
            <a:ext cx="845978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13"/>
          <p:cNvSpPr txBox="1">
            <a:spLocks noChangeArrowheads="1"/>
          </p:cNvSpPr>
          <p:nvPr/>
        </p:nvSpPr>
        <p:spPr bwMode="auto">
          <a:xfrm>
            <a:off x="3419475" y="6372225"/>
            <a:ext cx="5689600" cy="369888"/>
          </a:xfrm>
          <a:prstGeom prst="rect">
            <a:avLst/>
          </a:prstGeom>
          <a:noFill/>
          <a:ln w="9525">
            <a:noFill/>
            <a:miter lim="800000"/>
            <a:headEnd/>
            <a:tailEnd/>
          </a:ln>
          <a:effectLst/>
        </p:spPr>
        <p:txBody>
          <a:bodyPr>
            <a:spAutoFit/>
          </a:bodyPr>
          <a:lstStyle>
            <a:lvl1pPr algn="l" eaLnBrk="0" hangingPunct="0">
              <a:defRPr>
                <a:solidFill>
                  <a:schemeClr val="tx1"/>
                </a:solidFill>
                <a:latin typeface="Arial" pitchFamily="34" charset="0"/>
                <a:ea typeface="宋体" pitchFamily="2" charset="-122"/>
              </a:defRPr>
            </a:lvl1pPr>
            <a:lvl2pPr marL="742950" indent="-285750" algn="l" eaLnBrk="0" hangingPunct="0">
              <a:defRPr>
                <a:solidFill>
                  <a:schemeClr val="tx1"/>
                </a:solidFill>
                <a:latin typeface="Arial" pitchFamily="34" charset="0"/>
                <a:ea typeface="宋体" pitchFamily="2" charset="-122"/>
              </a:defRPr>
            </a:lvl2pPr>
            <a:lvl3pPr marL="1143000" indent="-228600" algn="l" eaLnBrk="0" hangingPunct="0">
              <a:defRPr>
                <a:solidFill>
                  <a:schemeClr val="tx1"/>
                </a:solidFill>
                <a:latin typeface="Arial" pitchFamily="34" charset="0"/>
                <a:ea typeface="宋体" pitchFamily="2" charset="-122"/>
              </a:defRPr>
            </a:lvl3pPr>
            <a:lvl4pPr marL="1600200" indent="-228600" algn="l" eaLnBrk="0" hangingPunct="0">
              <a:defRPr>
                <a:solidFill>
                  <a:schemeClr val="tx1"/>
                </a:solidFill>
                <a:latin typeface="Arial" pitchFamily="34" charset="0"/>
                <a:ea typeface="宋体" pitchFamily="2" charset="-122"/>
              </a:defRPr>
            </a:lvl4pPr>
            <a:lvl5pPr marL="2057400" indent="-228600" algn="l"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defRPr/>
            </a:pPr>
            <a:r>
              <a:rPr lang="zh-CN" altLang="en-US" dirty="0">
                <a:solidFill>
                  <a:schemeClr val="tx1">
                    <a:lumMod val="50000"/>
                    <a:lumOff val="50000"/>
                  </a:schemeClr>
                </a:solidFill>
                <a:latin typeface="华文中宋" panose="02010600040101010101" pitchFamily="2" charset="-122"/>
                <a:ea typeface="华文中宋" panose="02010600040101010101" pitchFamily="2" charset="-122"/>
              </a:rPr>
              <a:t>基于车辆时空轨迹的区域交叉口信号控制方法研究</a:t>
            </a:r>
            <a:endParaRPr lang="zh-CN" altLang="en-US" b="1" dirty="0">
              <a:solidFill>
                <a:schemeClr val="tx1">
                  <a:lumMod val="50000"/>
                  <a:lumOff val="50000"/>
                </a:schemeClr>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8" name="Picture 11" descr="scut_new_logo2"/>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323850" y="6381750"/>
            <a:ext cx="17272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9328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44450"/>
            <a:ext cx="8135937" cy="9080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 name="Rectangle 13"/>
          <p:cNvSpPr>
            <a:spLocks noGrp="1" noChangeArrowheads="1"/>
          </p:cNvSpPr>
          <p:nvPr>
            <p:ph type="sldNum" sz="quarter" idx="4"/>
          </p:nvPr>
        </p:nvSpPr>
        <p:spPr bwMode="auto">
          <a:xfrm>
            <a:off x="4249738" y="6410325"/>
            <a:ext cx="827087" cy="331788"/>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500">
                <a:solidFill>
                  <a:schemeClr val="bg2"/>
                </a:solidFill>
                <a:ea typeface="华文中宋" panose="02010600040101010101" pitchFamily="2" charset="-122"/>
              </a:defRPr>
            </a:lvl1pPr>
          </a:lstStyle>
          <a:p>
            <a:fld id="{254D9350-3188-4E39-AB6C-F60721E3F5D3}" type="slidenum">
              <a:rPr lang="en-US" altLang="zh-CN"/>
              <a:pPr/>
              <a:t>‹#›</a:t>
            </a:fld>
            <a:r>
              <a:rPr lang="en-US" altLang="zh-CN"/>
              <a:t> / 21</a:t>
            </a:r>
            <a:endParaRPr lang="zh-CN" altLang="en-US"/>
          </a:p>
        </p:txBody>
      </p:sp>
    </p:spTree>
  </p:cSld>
  <p:clrMap bg1="lt1" tx1="dk1" bg2="lt2" tx2="dk2" accent1="accent1" accent2="accent2" accent3="accent3" accent4="accent4" accent5="accent5" accent6="accent6" hlink="hlink" folHlink="folHlink"/>
  <p:sldLayoutIdLst>
    <p:sldLayoutId id="2147483894" r:id="rId1"/>
  </p:sldLayoutIdLst>
  <p:hf hdr="0" ftr="0" dt="0"/>
  <p:txStyles>
    <p:title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15.emf"/><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8.emf"/><Relationship Id="rId5" Type="http://schemas.openxmlformats.org/officeDocument/2006/relationships/oleObject" Target="../embeddings/oleObject1.bin"/><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9.emf"/><Relationship Id="rId5" Type="http://schemas.openxmlformats.org/officeDocument/2006/relationships/oleObject" Target="../embeddings/oleObject2.bin"/><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oleObject" Target="../embeddings/oleObject3.bin"/><Relationship Id="rId18" Type="http://schemas.openxmlformats.org/officeDocument/2006/relationships/image" Target="../media/image24.emf"/><Relationship Id="rId3" Type="http://schemas.openxmlformats.org/officeDocument/2006/relationships/tags" Target="../tags/tag13.xml"/><Relationship Id="rId21" Type="http://schemas.openxmlformats.org/officeDocument/2006/relationships/image" Target="../media/image27.emf"/><Relationship Id="rId7" Type="http://schemas.openxmlformats.org/officeDocument/2006/relationships/tags" Target="../tags/tag17.xml"/><Relationship Id="rId12" Type="http://schemas.openxmlformats.org/officeDocument/2006/relationships/notesSlide" Target="../notesSlides/notesSlide17.xml"/><Relationship Id="rId17" Type="http://schemas.openxmlformats.org/officeDocument/2006/relationships/image" Target="../media/image23.emf"/><Relationship Id="rId2" Type="http://schemas.openxmlformats.org/officeDocument/2006/relationships/tags" Target="../tags/tag12.xml"/><Relationship Id="rId16" Type="http://schemas.openxmlformats.org/officeDocument/2006/relationships/image" Target="../media/image22.emf"/><Relationship Id="rId20" Type="http://schemas.openxmlformats.org/officeDocument/2006/relationships/image" Target="../media/image26.emf"/><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1.xml"/><Relationship Id="rId5" Type="http://schemas.openxmlformats.org/officeDocument/2006/relationships/tags" Target="../tags/tag15.xml"/><Relationship Id="rId15" Type="http://schemas.openxmlformats.org/officeDocument/2006/relationships/image" Target="../media/image21.emf"/><Relationship Id="rId10" Type="http://schemas.openxmlformats.org/officeDocument/2006/relationships/tags" Target="../tags/tag20.xml"/><Relationship Id="rId19" Type="http://schemas.openxmlformats.org/officeDocument/2006/relationships/image" Target="../media/image25.emf"/><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20.emf"/><Relationship Id="rId22" Type="http://schemas.openxmlformats.org/officeDocument/2006/relationships/image" Target="../media/image28.emf"/></Relationships>
</file>

<file path=ppt/slides/_rels/slide1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package" Target="../embeddings/Microsoft_Visio_Drawing.vsdx"/><Relationship Id="rId7" Type="http://schemas.openxmlformats.org/officeDocument/2006/relationships/oleObject" Target="../embeddings/oleObject4.bin"/><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package" Target="../embeddings/Microsoft_Visio_Drawing1.vsdx"/><Relationship Id="rId10" Type="http://schemas.openxmlformats.org/officeDocument/2006/relationships/image" Target="../media/image32.emf"/><Relationship Id="rId4" Type="http://schemas.openxmlformats.org/officeDocument/2006/relationships/image" Target="../media/image29.emf"/><Relationship Id="rId9"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emf"/><Relationship Id="rId5" Type="http://schemas.openxmlformats.org/officeDocument/2006/relationships/oleObject" Target="../embeddings/oleObject7.bin"/><Relationship Id="rId10" Type="http://schemas.openxmlformats.org/officeDocument/2006/relationships/image" Target="../media/image32.emf"/><Relationship Id="rId4" Type="http://schemas.openxmlformats.org/officeDocument/2006/relationships/image" Target="../media/image33.emf"/><Relationship Id="rId9"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wmf"/><Relationship Id="rId5" Type="http://schemas.openxmlformats.org/officeDocument/2006/relationships/oleObject" Target="../embeddings/oleObject11.bin"/><Relationship Id="rId4" Type="http://schemas.openxmlformats.org/officeDocument/2006/relationships/image" Target="../media/image35.wmf"/></Relationships>
</file>

<file path=ppt/slides/_rels/slide22.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37.wmf"/><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20.bin"/><Relationship Id="rId18" Type="http://schemas.openxmlformats.org/officeDocument/2006/relationships/image" Target="../media/image48.wmf"/><Relationship Id="rId26" Type="http://schemas.openxmlformats.org/officeDocument/2006/relationships/image" Target="../media/image52.wmf"/><Relationship Id="rId3" Type="http://schemas.openxmlformats.org/officeDocument/2006/relationships/oleObject" Target="../embeddings/oleObject15.bin"/><Relationship Id="rId21" Type="http://schemas.openxmlformats.org/officeDocument/2006/relationships/oleObject" Target="../embeddings/oleObject24.bin"/><Relationship Id="rId7" Type="http://schemas.openxmlformats.org/officeDocument/2006/relationships/oleObject" Target="../embeddings/oleObject17.bin"/><Relationship Id="rId12" Type="http://schemas.openxmlformats.org/officeDocument/2006/relationships/image" Target="../media/image45.wmf"/><Relationship Id="rId17" Type="http://schemas.openxmlformats.org/officeDocument/2006/relationships/oleObject" Target="../embeddings/oleObject22.bin"/><Relationship Id="rId25" Type="http://schemas.openxmlformats.org/officeDocument/2006/relationships/oleObject" Target="../embeddings/oleObject26.bin"/><Relationship Id="rId2" Type="http://schemas.openxmlformats.org/officeDocument/2006/relationships/notesSlide" Target="../notesSlides/notesSlide23.xml"/><Relationship Id="rId16" Type="http://schemas.openxmlformats.org/officeDocument/2006/relationships/image" Target="../media/image47.wmf"/><Relationship Id="rId20" Type="http://schemas.openxmlformats.org/officeDocument/2006/relationships/image" Target="../media/image49.wmf"/><Relationship Id="rId1" Type="http://schemas.openxmlformats.org/officeDocument/2006/relationships/slideLayout" Target="../slideLayouts/slideLayout1.xml"/><Relationship Id="rId6" Type="http://schemas.openxmlformats.org/officeDocument/2006/relationships/image" Target="../media/image42.wmf"/><Relationship Id="rId11" Type="http://schemas.openxmlformats.org/officeDocument/2006/relationships/oleObject" Target="../embeddings/oleObject19.bin"/><Relationship Id="rId24" Type="http://schemas.openxmlformats.org/officeDocument/2006/relationships/image" Target="../media/image51.wmf"/><Relationship Id="rId5" Type="http://schemas.openxmlformats.org/officeDocument/2006/relationships/oleObject" Target="../embeddings/oleObject16.bin"/><Relationship Id="rId15" Type="http://schemas.openxmlformats.org/officeDocument/2006/relationships/oleObject" Target="../embeddings/oleObject21.bin"/><Relationship Id="rId23" Type="http://schemas.openxmlformats.org/officeDocument/2006/relationships/oleObject" Target="../embeddings/oleObject25.bin"/><Relationship Id="rId10" Type="http://schemas.openxmlformats.org/officeDocument/2006/relationships/image" Target="../media/image44.wmf"/><Relationship Id="rId19" Type="http://schemas.openxmlformats.org/officeDocument/2006/relationships/oleObject" Target="../embeddings/oleObject23.bin"/><Relationship Id="rId4" Type="http://schemas.openxmlformats.org/officeDocument/2006/relationships/image" Target="../media/image41.emf"/><Relationship Id="rId9" Type="http://schemas.openxmlformats.org/officeDocument/2006/relationships/oleObject" Target="../embeddings/oleObject18.bin"/><Relationship Id="rId14" Type="http://schemas.openxmlformats.org/officeDocument/2006/relationships/image" Target="../media/image46.wmf"/><Relationship Id="rId22" Type="http://schemas.openxmlformats.org/officeDocument/2006/relationships/image" Target="../media/image50.wmf"/></Relationships>
</file>

<file path=ppt/slides/_rels/slide24.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4.emf"/><Relationship Id="rId11" Type="http://schemas.openxmlformats.org/officeDocument/2006/relationships/image" Target="../media/image58.png"/><Relationship Id="rId5" Type="http://schemas.openxmlformats.org/officeDocument/2006/relationships/oleObject" Target="../embeddings/oleObject28.bin"/><Relationship Id="rId10" Type="http://schemas.openxmlformats.org/officeDocument/2006/relationships/image" Target="../media/image56.wmf"/><Relationship Id="rId4" Type="http://schemas.openxmlformats.org/officeDocument/2006/relationships/image" Target="../media/image53.emf"/><Relationship Id="rId9" Type="http://schemas.openxmlformats.org/officeDocument/2006/relationships/oleObject" Target="../embeddings/oleObject30.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8.emf"/><Relationship Id="rId5" Type="http://schemas.openxmlformats.org/officeDocument/2006/relationships/oleObject" Target="../embeddings/oleObject32.bin"/><Relationship Id="rId4" Type="http://schemas.openxmlformats.org/officeDocument/2006/relationships/image" Target="../media/image57.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61.e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0.emf"/><Relationship Id="rId5" Type="http://schemas.openxmlformats.org/officeDocument/2006/relationships/oleObject" Target="../embeddings/oleObject34.bin"/><Relationship Id="rId4" Type="http://schemas.openxmlformats.org/officeDocument/2006/relationships/image" Target="../media/image59.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3.emf"/><Relationship Id="rId4" Type="http://schemas.openxmlformats.org/officeDocument/2006/relationships/image" Target="../media/image62.wmf"/></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9.emf"/><Relationship Id="rId4" Type="http://schemas.openxmlformats.org/officeDocument/2006/relationships/oleObject" Target="../embeddings/oleObject36.bin"/></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notesSlide" Target="../notesSlides/notesSlide3.xml"/><Relationship Id="rId7"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4" descr="桌面"/>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0" y="0"/>
            <a:ext cx="9144000" cy="621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3"/>
          <p:cNvSpPr txBox="1">
            <a:spLocks noChangeArrowheads="1"/>
          </p:cNvSpPr>
          <p:nvPr/>
        </p:nvSpPr>
        <p:spPr bwMode="auto">
          <a:xfrm>
            <a:off x="323850" y="3573463"/>
            <a:ext cx="8424863" cy="1865126"/>
          </a:xfrm>
          <a:prstGeom prst="rect">
            <a:avLst/>
          </a:prstGeom>
          <a:noFill/>
          <a:ln>
            <a:noFill/>
          </a:ln>
          <a:effectLst/>
        </p:spPr>
        <p:txBody>
          <a:bodyPr>
            <a:spAutoFit/>
          </a:bodyPr>
          <a:lstStyle/>
          <a:p>
            <a:pPr algn="ctr" eaLnBrk="1" hangingPunct="1">
              <a:lnSpc>
                <a:spcPct val="150000"/>
              </a:lnSpc>
              <a:spcBef>
                <a:spcPct val="15000"/>
              </a:spcBef>
              <a:defRPr/>
            </a:pPr>
            <a:r>
              <a:rPr kumimoji="1" lang="zh-CN" altLang="en-US" sz="2400" b="1" dirty="0">
                <a:latin typeface="Times New Roman" panose="02020603050405020304" pitchFamily="18" charset="0"/>
                <a:ea typeface="+mn-ea"/>
                <a:cs typeface="Times New Roman" panose="02020603050405020304" pitchFamily="18" charset="0"/>
              </a:rPr>
              <a:t>交通信息工程及控制   吴蔚</a:t>
            </a:r>
            <a:endParaRPr kumimoji="1" lang="en-US" altLang="zh-CN" sz="2400" b="1" dirty="0">
              <a:latin typeface="Times New Roman" panose="02020603050405020304" pitchFamily="18" charset="0"/>
              <a:ea typeface="+mn-ea"/>
              <a:cs typeface="Times New Roman" panose="02020603050405020304" pitchFamily="18" charset="0"/>
            </a:endParaRPr>
          </a:p>
          <a:p>
            <a:pPr algn="ctr" eaLnBrk="1" hangingPunct="1">
              <a:lnSpc>
                <a:spcPct val="150000"/>
              </a:lnSpc>
              <a:spcBef>
                <a:spcPct val="15000"/>
              </a:spcBef>
              <a:defRPr/>
            </a:pPr>
            <a:r>
              <a:rPr kumimoji="1" lang="zh-CN" altLang="en-US" sz="2400" b="1" dirty="0">
                <a:latin typeface="Times New Roman" panose="02020603050405020304" pitchFamily="18" charset="0"/>
                <a:ea typeface="+mn-ea"/>
                <a:cs typeface="Times New Roman" panose="02020603050405020304" pitchFamily="18" charset="0"/>
              </a:rPr>
              <a:t>指导老师：卢凯</a:t>
            </a:r>
            <a:endParaRPr kumimoji="1" lang="en-US" altLang="zh-CN" sz="2400" b="1" dirty="0">
              <a:latin typeface="Times New Roman" panose="02020603050405020304" pitchFamily="18" charset="0"/>
              <a:ea typeface="+mn-ea"/>
              <a:cs typeface="Times New Roman" panose="02020603050405020304" pitchFamily="18" charset="0"/>
            </a:endParaRPr>
          </a:p>
          <a:p>
            <a:pPr algn="ctr" eaLnBrk="1" hangingPunct="1">
              <a:lnSpc>
                <a:spcPct val="150000"/>
              </a:lnSpc>
              <a:spcBef>
                <a:spcPct val="15000"/>
              </a:spcBef>
              <a:defRPr/>
            </a:pPr>
            <a:r>
              <a:rPr kumimoji="1" lang="en-US" altLang="zh-CN" sz="2400" b="1" dirty="0">
                <a:latin typeface="Times New Roman" panose="02020603050405020304" pitchFamily="18" charset="0"/>
                <a:ea typeface="+mn-ea"/>
                <a:cs typeface="Times New Roman" panose="02020603050405020304" pitchFamily="18" charset="0"/>
              </a:rPr>
              <a:t>2021-3-7</a:t>
            </a:r>
            <a:endParaRPr kumimoji="1" lang="zh-CN" altLang="en-US" sz="2400" b="1" dirty="0">
              <a:latin typeface="Times New Roman" panose="02020603050405020304" pitchFamily="18" charset="0"/>
              <a:ea typeface="+mn-ea"/>
              <a:cs typeface="Times New Roman" panose="02020603050405020304" pitchFamily="18" charset="0"/>
            </a:endParaRPr>
          </a:p>
        </p:txBody>
      </p:sp>
      <p:sp>
        <p:nvSpPr>
          <p:cNvPr id="6" name="标题 3"/>
          <p:cNvSpPr txBox="1">
            <a:spLocks noChangeArrowheads="1"/>
          </p:cNvSpPr>
          <p:nvPr/>
        </p:nvSpPr>
        <p:spPr bwMode="auto">
          <a:xfrm>
            <a:off x="0" y="1989138"/>
            <a:ext cx="9144000" cy="1223962"/>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lnSpc>
                <a:spcPts val="5000"/>
              </a:lnSpc>
              <a:defRPr/>
            </a:pPr>
            <a:r>
              <a:rPr lang="zh-CN" altLang="en-US" sz="3200" kern="0" dirty="0">
                <a:solidFill>
                  <a:srgbClr val="333399"/>
                </a:solidFill>
                <a:effectLst/>
                <a:latin typeface="华文中宋" panose="02010600040101010101" pitchFamily="2" charset="-122"/>
                <a:ea typeface="华文中宋" panose="02010600040101010101" pitchFamily="2" charset="-122"/>
              </a:rPr>
              <a:t>基于车辆时空轨迹的区域交叉口信号控制方法研究</a:t>
            </a:r>
            <a:endParaRPr lang="en-US" altLang="zh-CN" sz="3200" kern="0" dirty="0">
              <a:solidFill>
                <a:srgbClr val="333399"/>
              </a:solidFill>
              <a:effectLst/>
              <a:latin typeface="华文中宋" panose="02010600040101010101" pitchFamily="2" charset="-122"/>
              <a:ea typeface="华文中宋" panose="02010600040101010101" pitchFamily="2" charset="-122"/>
            </a:endParaRPr>
          </a:p>
        </p:txBody>
      </p:sp>
    </p:spTree>
  </p:cSld>
  <p:clrMapOvr>
    <a:masterClrMapping/>
  </p:clrMapOvr>
  <p:transition spd="slow" advTm="219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idx="4294967295"/>
          </p:nvPr>
        </p:nvSpPr>
        <p:spPr bwMode="auto">
          <a:xfrm>
            <a:off x="468313" y="1268413"/>
            <a:ext cx="8135937" cy="4321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lnSpc>
                <a:spcPct val="150000"/>
              </a:lnSpc>
              <a:spcAft>
                <a:spcPts val="575"/>
              </a:spcAft>
              <a:buFontTx/>
              <a:buNone/>
            </a:pPr>
            <a:r>
              <a:rPr lang="zh-CN" altLang="en-US" sz="2400" b="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一、车辆轨迹的获取与路径生成</a:t>
            </a:r>
            <a:endParaRPr lang="en-US" altLang="zh-CN" sz="2400" b="1">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二、路网协调路径集的形成机理与优选方法</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三、面向路网协调路径集的信号控制方法</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四、路网协调路径集控制效果的评价方法</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dirty="0">
                <a:effectLst/>
                <a:ea typeface="华文中宋" panose="02010600040101010101" pitchFamily="2" charset="-122"/>
              </a:rPr>
              <a:t>研究内容</a:t>
            </a:r>
            <a:endParaRPr lang="en-US" altLang="zh-CN" kern="0" dirty="0">
              <a:effectLst/>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4"/>
    </mc:Choice>
    <mc:Fallback xmlns="">
      <p:transition spd="slow" advTm="1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ctr">
              <a:lnSpc>
                <a:spcPct val="150000"/>
              </a:lnSpc>
              <a:buFontTx/>
              <a:buNone/>
              <a:defRPr/>
            </a:pPr>
            <a:r>
              <a:rPr lang="zh-CN" altLang="en-US" sz="2400" b="1" dirty="0">
                <a:latin typeface="Times New Roman" pitchFamily="18" charset="0"/>
                <a:ea typeface="华文中宋" pitchFamily="2" charset="-122"/>
                <a:cs typeface="Times New Roman" pitchFamily="18" charset="0"/>
              </a:rPr>
              <a:t>车辆轨迹的获取</a:t>
            </a:r>
            <a:endParaRPr lang="en-US" altLang="zh-CN" sz="1000"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en-US" altLang="zh-CN" sz="2200" dirty="0">
                <a:latin typeface="Times New Roman" pitchFamily="18" charset="0"/>
                <a:ea typeface="华文中宋" pitchFamily="2" charset="-122"/>
                <a:cs typeface="Times New Roman" pitchFamily="18" charset="0"/>
              </a:rPr>
              <a:t>1</a:t>
            </a:r>
            <a:r>
              <a:rPr lang="zh-CN" altLang="en-US" sz="2200" dirty="0">
                <a:latin typeface="Times New Roman" pitchFamily="18" charset="0"/>
                <a:ea typeface="华文中宋" pitchFamily="2" charset="-122"/>
                <a:cs typeface="Times New Roman" pitchFamily="18" charset="0"/>
              </a:rPr>
              <a:t>）获取方法</a:t>
            </a:r>
            <a:endParaRPr lang="en-US" altLang="zh-CN" sz="22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22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22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2800" dirty="0">
              <a:latin typeface="Times New Roman" pitchFamily="18" charset="0"/>
              <a:ea typeface="华文中宋" pitchFamily="2" charset="-122"/>
              <a:cs typeface="Times New Roman" pitchFamily="18" charset="0"/>
            </a:endParaRPr>
          </a:p>
          <a:p>
            <a:pPr lvl="0">
              <a:lnSpc>
                <a:spcPct val="130000"/>
              </a:lnSpc>
              <a:buFont typeface="Arial" pitchFamily="34" charset="0"/>
              <a:buChar char="•"/>
              <a:defRPr/>
            </a:pPr>
            <a:r>
              <a:rPr lang="en-US" altLang="zh-CN" sz="1600" dirty="0">
                <a:solidFill>
                  <a:srgbClr val="000000"/>
                </a:solidFill>
                <a:latin typeface="Times New Roman" pitchFamily="18" charset="0"/>
                <a:ea typeface="华文中宋" pitchFamily="2" charset="-122"/>
                <a:cs typeface="Times New Roman" pitchFamily="18" charset="0"/>
              </a:rPr>
              <a:t>Sun</a:t>
            </a:r>
            <a:r>
              <a:rPr lang="zh-CN" altLang="en-US" sz="1600" dirty="0">
                <a:solidFill>
                  <a:srgbClr val="000000"/>
                </a:solidFill>
                <a:latin typeface="Times New Roman" pitchFamily="18" charset="0"/>
                <a:ea typeface="华文中宋" pitchFamily="2" charset="-122"/>
                <a:cs typeface="Times New Roman" pitchFamily="18" charset="0"/>
              </a:rPr>
              <a:t>等在此基础上采用贝叶斯推理估计了潜在的路径选择概率</a:t>
            </a:r>
            <a:r>
              <a:rPr lang="en-US" altLang="zh-CN" sz="1600" dirty="0">
                <a:solidFill>
                  <a:srgbClr val="000000"/>
                </a:solidFill>
                <a:latin typeface="Times New Roman" pitchFamily="18" charset="0"/>
                <a:ea typeface="华文中宋" pitchFamily="2" charset="-122"/>
                <a:cs typeface="Times New Roman" pitchFamily="18" charset="0"/>
              </a:rPr>
              <a:t>,</a:t>
            </a:r>
            <a:r>
              <a:rPr lang="zh-CN" altLang="en-US" sz="1600" dirty="0">
                <a:solidFill>
                  <a:srgbClr val="000000"/>
                </a:solidFill>
                <a:latin typeface="Times New Roman" pitchFamily="18" charset="0"/>
                <a:ea typeface="华文中宋" pitchFamily="2" charset="-122"/>
                <a:cs typeface="Times New Roman" pitchFamily="18" charset="0"/>
              </a:rPr>
              <a:t>并通过蒙特卡洛模拟计算得到最大后验概率的潜在路径作为重构路径</a:t>
            </a:r>
            <a:r>
              <a:rPr lang="en-US" altLang="zh-CN" sz="1600" dirty="0">
                <a:solidFill>
                  <a:srgbClr val="000000"/>
                </a:solidFill>
                <a:latin typeface="Times New Roman" pitchFamily="18" charset="0"/>
                <a:ea typeface="华文中宋" pitchFamily="2" charset="-122"/>
                <a:cs typeface="Times New Roman" pitchFamily="18" charset="0"/>
              </a:rPr>
              <a:t>. </a:t>
            </a:r>
          </a:p>
          <a:p>
            <a:pPr lvl="0">
              <a:lnSpc>
                <a:spcPct val="130000"/>
              </a:lnSpc>
              <a:buFont typeface="Arial" pitchFamily="34" charset="0"/>
              <a:buChar char="•"/>
              <a:defRPr/>
            </a:pPr>
            <a:r>
              <a:rPr lang="zh-CN" altLang="en-US" sz="1600" dirty="0">
                <a:solidFill>
                  <a:srgbClr val="000000"/>
                </a:solidFill>
                <a:latin typeface="Times New Roman" pitchFamily="18" charset="0"/>
                <a:ea typeface="华文中宋" pitchFamily="2" charset="-122"/>
                <a:cs typeface="Times New Roman" pitchFamily="18" charset="0"/>
              </a:rPr>
              <a:t>阮树斌等提出一种 </a:t>
            </a:r>
            <a:r>
              <a:rPr lang="en-US" altLang="zh-CN" sz="1600" dirty="0">
                <a:solidFill>
                  <a:srgbClr val="000000"/>
                </a:solidFill>
                <a:latin typeface="Times New Roman" pitchFamily="18" charset="0"/>
                <a:ea typeface="华文中宋" pitchFamily="2" charset="-122"/>
                <a:cs typeface="Times New Roman" pitchFamily="18" charset="0"/>
              </a:rPr>
              <a:t>K </a:t>
            </a:r>
            <a:r>
              <a:rPr lang="zh-CN" altLang="en-US" sz="1600" dirty="0">
                <a:solidFill>
                  <a:srgbClr val="000000"/>
                </a:solidFill>
                <a:latin typeface="Times New Roman" pitchFamily="18" charset="0"/>
                <a:ea typeface="华文中宋" pitchFamily="2" charset="-122"/>
                <a:cs typeface="Times New Roman" pitchFamily="18" charset="0"/>
              </a:rPr>
              <a:t>近邻和灰色关联法的组合算法</a:t>
            </a:r>
            <a:r>
              <a:rPr lang="en-US" altLang="zh-CN" sz="1600" dirty="0">
                <a:solidFill>
                  <a:srgbClr val="000000"/>
                </a:solidFill>
                <a:latin typeface="Times New Roman" pitchFamily="18" charset="0"/>
                <a:ea typeface="华文中宋" pitchFamily="2" charset="-122"/>
                <a:cs typeface="Times New Roman" pitchFamily="18" charset="0"/>
              </a:rPr>
              <a:t>,</a:t>
            </a:r>
            <a:r>
              <a:rPr lang="zh-CN" altLang="en-US" sz="1600" dirty="0">
                <a:solidFill>
                  <a:srgbClr val="000000"/>
                </a:solidFill>
                <a:latin typeface="Times New Roman" pitchFamily="18" charset="0"/>
                <a:ea typeface="华文中宋" pitchFamily="2" charset="-122"/>
                <a:cs typeface="Times New Roman" pitchFamily="18" charset="0"/>
              </a:rPr>
              <a:t>通过在前 </a:t>
            </a:r>
            <a:r>
              <a:rPr lang="en-US" altLang="zh-CN" sz="1600" dirty="0">
                <a:solidFill>
                  <a:srgbClr val="000000"/>
                </a:solidFill>
                <a:latin typeface="Times New Roman" pitchFamily="18" charset="0"/>
                <a:ea typeface="华文中宋" pitchFamily="2" charset="-122"/>
                <a:cs typeface="Times New Roman" pitchFamily="18" charset="0"/>
              </a:rPr>
              <a:t>K </a:t>
            </a:r>
            <a:r>
              <a:rPr lang="zh-CN" altLang="en-US" sz="1600" dirty="0">
                <a:solidFill>
                  <a:srgbClr val="000000"/>
                </a:solidFill>
                <a:latin typeface="Times New Roman" pitchFamily="18" charset="0"/>
                <a:ea typeface="华文中宋" pitchFamily="2" charset="-122"/>
                <a:cs typeface="Times New Roman" pitchFamily="18" charset="0"/>
              </a:rPr>
              <a:t>个最短候选重构路径中采用优化决策因子的灰色关联度方法重构真实的出行轨迹</a:t>
            </a:r>
            <a:r>
              <a:rPr lang="en-US" altLang="zh-CN" sz="1600" dirty="0">
                <a:solidFill>
                  <a:srgbClr val="000000"/>
                </a:solidFill>
                <a:latin typeface="Times New Roman" pitchFamily="18" charset="0"/>
                <a:ea typeface="华文中宋" pitchFamily="2" charset="-122"/>
                <a:cs typeface="Times New Roman" pitchFamily="18" charset="0"/>
              </a:rPr>
              <a:t>; </a:t>
            </a:r>
          </a:p>
          <a:p>
            <a:pPr lvl="0">
              <a:lnSpc>
                <a:spcPct val="130000"/>
              </a:lnSpc>
              <a:buFont typeface="Arial" pitchFamily="34" charset="0"/>
              <a:buChar char="•"/>
              <a:defRPr/>
            </a:pPr>
            <a:r>
              <a:rPr lang="en-US" altLang="zh-CN" sz="1600" dirty="0">
                <a:solidFill>
                  <a:srgbClr val="000000"/>
                </a:solidFill>
                <a:latin typeface="Times New Roman" pitchFamily="18" charset="0"/>
                <a:ea typeface="华文中宋" pitchFamily="2" charset="-122"/>
                <a:cs typeface="Times New Roman" pitchFamily="18" charset="0"/>
              </a:rPr>
              <a:t>Feng</a:t>
            </a:r>
            <a:r>
              <a:rPr lang="zh-CN" altLang="en-US" sz="1600" dirty="0">
                <a:solidFill>
                  <a:srgbClr val="000000"/>
                </a:solidFill>
                <a:latin typeface="Times New Roman" pitchFamily="18" charset="0"/>
                <a:ea typeface="华文中宋" pitchFamily="2" charset="-122"/>
                <a:cs typeface="Times New Roman" pitchFamily="18" charset="0"/>
              </a:rPr>
              <a:t>等提出了一种结合路径时空轨迹因子与粒子滤波器的路径重构方法</a:t>
            </a:r>
            <a:r>
              <a:rPr lang="en-US" altLang="zh-CN" sz="1600" dirty="0">
                <a:solidFill>
                  <a:srgbClr val="000000"/>
                </a:solidFill>
                <a:latin typeface="Times New Roman" pitchFamily="18" charset="0"/>
                <a:ea typeface="华文中宋" pitchFamily="2" charset="-122"/>
                <a:cs typeface="Times New Roman" pitchFamily="18" charset="0"/>
              </a:rPr>
              <a:t>,</a:t>
            </a:r>
            <a:r>
              <a:rPr lang="zh-CN" altLang="en-US" sz="1600" dirty="0">
                <a:solidFill>
                  <a:srgbClr val="000000"/>
                </a:solidFill>
                <a:latin typeface="Times New Roman" pitchFamily="18" charset="0"/>
                <a:ea typeface="华文中宋" pitchFamily="2" charset="-122"/>
                <a:cs typeface="Times New Roman" pitchFamily="18" charset="0"/>
              </a:rPr>
              <a:t>并研究了路网视频设备布设率与重构准确率的关系</a:t>
            </a:r>
            <a:r>
              <a:rPr lang="en-US" altLang="zh-CN" sz="1600" dirty="0">
                <a:solidFill>
                  <a:srgbClr val="000000"/>
                </a:solidFill>
                <a:latin typeface="Times New Roman" pitchFamily="18" charset="0"/>
                <a:ea typeface="华文中宋" pitchFamily="2" charset="-122"/>
                <a:cs typeface="Times New Roman" pitchFamily="18" charset="0"/>
              </a:rPr>
              <a:t>.</a:t>
            </a:r>
          </a:p>
          <a:p>
            <a:pPr>
              <a:lnSpc>
                <a:spcPct val="130000"/>
              </a:lnSpc>
              <a:buFont typeface="Arial" pitchFamily="34" charset="0"/>
              <a:buChar char="•"/>
              <a:defRPr/>
            </a:pPr>
            <a:endParaRPr lang="en-US" altLang="zh-CN" sz="22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endParaRPr lang="en-US" altLang="zh-CN" sz="22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endParaRPr lang="en-US" altLang="zh-CN" sz="22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endParaRPr lang="en-US" altLang="zh-CN" sz="22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endParaRPr lang="en-US" altLang="zh-CN" sz="22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endParaRPr lang="en-US" altLang="zh-CN" sz="22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endParaRPr lang="en-US" altLang="zh-CN" sz="22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endParaRPr lang="en-US" altLang="zh-CN" sz="180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一、车辆轨迹的获取与路径生成</a:t>
            </a:r>
          </a:p>
        </p:txBody>
      </p:sp>
      <p:grpSp>
        <p:nvGrpSpPr>
          <p:cNvPr id="2" name="组合 1">
            <a:extLst>
              <a:ext uri="{FF2B5EF4-FFF2-40B4-BE49-F238E27FC236}">
                <a16:creationId xmlns:a16="http://schemas.microsoft.com/office/drawing/2014/main" id="{1119BB63-7C55-4AF5-823F-7AA43AA66B80}"/>
              </a:ext>
            </a:extLst>
          </p:cNvPr>
          <p:cNvGrpSpPr/>
          <p:nvPr/>
        </p:nvGrpSpPr>
        <p:grpSpPr>
          <a:xfrm>
            <a:off x="2384424" y="2044699"/>
            <a:ext cx="4373563" cy="1552575"/>
            <a:chOff x="155575" y="2381250"/>
            <a:chExt cx="4373563" cy="1552575"/>
          </a:xfrm>
        </p:grpSpPr>
        <p:sp>
          <p:nvSpPr>
            <p:cNvPr id="7" name="矩形 6"/>
            <p:cNvSpPr/>
            <p:nvPr/>
          </p:nvSpPr>
          <p:spPr>
            <a:xfrm>
              <a:off x="155575" y="2549525"/>
              <a:ext cx="1354138" cy="3556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tx1"/>
                  </a:solidFill>
                  <a:latin typeface="华文中宋" panose="02010600040101010101" pitchFamily="2" charset="-122"/>
                  <a:ea typeface="华文中宋" panose="02010600040101010101" pitchFamily="2" charset="-122"/>
                </a:rPr>
                <a:t>GPS</a:t>
              </a:r>
              <a:r>
                <a:rPr lang="zh-CN" altLang="en-US" dirty="0">
                  <a:solidFill>
                    <a:schemeClr val="tx1"/>
                  </a:solidFill>
                  <a:latin typeface="华文中宋" panose="02010600040101010101" pitchFamily="2" charset="-122"/>
                  <a:ea typeface="华文中宋" panose="02010600040101010101" pitchFamily="2" charset="-122"/>
                </a:rPr>
                <a:t>数据</a:t>
              </a:r>
            </a:p>
          </p:txBody>
        </p:sp>
        <p:sp>
          <p:nvSpPr>
            <p:cNvPr id="9" name="矩形 8"/>
            <p:cNvSpPr/>
            <p:nvPr/>
          </p:nvSpPr>
          <p:spPr>
            <a:xfrm>
              <a:off x="3173413" y="2549525"/>
              <a:ext cx="1355725" cy="3556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华文中宋" panose="02010600040101010101" pitchFamily="2" charset="-122"/>
                  <a:ea typeface="华文中宋" panose="02010600040101010101" pitchFamily="2" charset="-122"/>
                </a:rPr>
                <a:t>车辆轨迹</a:t>
              </a:r>
            </a:p>
          </p:txBody>
        </p:sp>
        <p:sp>
          <p:nvSpPr>
            <p:cNvPr id="11" name="矩形 10"/>
            <p:cNvSpPr/>
            <p:nvPr/>
          </p:nvSpPr>
          <p:spPr>
            <a:xfrm>
              <a:off x="155575" y="3576638"/>
              <a:ext cx="1354138" cy="35718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华文中宋" panose="02010600040101010101" pitchFamily="2" charset="-122"/>
                  <a:ea typeface="华文中宋" panose="02010600040101010101" pitchFamily="2" charset="-122"/>
                </a:rPr>
                <a:t>卡口数据等</a:t>
              </a:r>
            </a:p>
          </p:txBody>
        </p:sp>
        <p:sp>
          <p:nvSpPr>
            <p:cNvPr id="12" name="矩形 11"/>
            <p:cNvSpPr/>
            <p:nvPr/>
          </p:nvSpPr>
          <p:spPr>
            <a:xfrm>
              <a:off x="3173413" y="3576638"/>
              <a:ext cx="1355725" cy="35718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latin typeface="华文中宋" panose="02010600040101010101" pitchFamily="2" charset="-122"/>
                  <a:ea typeface="华文中宋" panose="02010600040101010101" pitchFamily="2" charset="-122"/>
                </a:rPr>
                <a:t>出行链</a:t>
              </a:r>
            </a:p>
          </p:txBody>
        </p:sp>
        <p:sp>
          <p:nvSpPr>
            <p:cNvPr id="19" name="矩形 18"/>
            <p:cNvSpPr/>
            <p:nvPr/>
          </p:nvSpPr>
          <p:spPr>
            <a:xfrm>
              <a:off x="1385888" y="2381250"/>
              <a:ext cx="1912937" cy="3556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tx1"/>
                  </a:solidFill>
                  <a:latin typeface="华文中宋" panose="02010600040101010101" pitchFamily="2" charset="-122"/>
                  <a:ea typeface="华文中宋" panose="02010600040101010101" pitchFamily="2" charset="-122"/>
                </a:rPr>
                <a:t>数据清洗、修复</a:t>
              </a:r>
            </a:p>
          </p:txBody>
        </p:sp>
        <p:cxnSp>
          <p:nvCxnSpPr>
            <p:cNvPr id="16" name="直接连接符 15"/>
            <p:cNvCxnSpPr>
              <a:stCxn id="7" idx="3"/>
              <a:endCxn id="9" idx="1"/>
            </p:cNvCxnSpPr>
            <p:nvPr/>
          </p:nvCxnSpPr>
          <p:spPr>
            <a:xfrm>
              <a:off x="1509713" y="2727325"/>
              <a:ext cx="1663700" cy="0"/>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385888" y="3432175"/>
              <a:ext cx="1912937" cy="3571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tx1"/>
                  </a:solidFill>
                  <a:latin typeface="华文中宋" panose="02010600040101010101" pitchFamily="2" charset="-122"/>
                  <a:ea typeface="华文中宋" panose="02010600040101010101" pitchFamily="2" charset="-122"/>
                </a:rPr>
                <a:t>重构</a:t>
              </a:r>
            </a:p>
          </p:txBody>
        </p:sp>
        <p:cxnSp>
          <p:nvCxnSpPr>
            <p:cNvPr id="21" name="直接连接符 20"/>
            <p:cNvCxnSpPr>
              <a:cxnSpLocks/>
              <a:stCxn id="11" idx="3"/>
              <a:endCxn id="12" idx="1"/>
            </p:cNvCxnSpPr>
            <p:nvPr/>
          </p:nvCxnSpPr>
          <p:spPr>
            <a:xfrm flipV="1">
              <a:off x="1509713" y="3754438"/>
              <a:ext cx="1663700" cy="0"/>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a:cxnSpLocks/>
              <a:stCxn id="12" idx="0"/>
            </p:cNvCxnSpPr>
            <p:nvPr/>
          </p:nvCxnSpPr>
          <p:spPr>
            <a:xfrm flipV="1">
              <a:off x="3851275" y="2882900"/>
              <a:ext cx="0" cy="693738"/>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advTm="124"/>
    </mc:Choice>
    <mc:Fallback xmlns="">
      <p:transition spd="slow" advTm="12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4294967295"/>
          </p:nvPr>
        </p:nvSpPr>
        <p:spPr bwMode="auto">
          <a:xfrm>
            <a:off x="468313" y="1268413"/>
            <a:ext cx="8135937" cy="4321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一、车辆轨迹的获取与路径生成</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二、路网协调路径集的形成机理与优选方法</a:t>
            </a:r>
            <a:endParaRPr lang="en-US" altLang="zh-CN" sz="2400" b="1">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三、面向路网协调路径集的信号控制方法</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四、路网协调路径集控制效果的评价方法</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dirty="0">
                <a:effectLst/>
                <a:ea typeface="华文中宋" panose="02010600040101010101" pitchFamily="2" charset="-122"/>
              </a:rPr>
              <a:t>研究内容</a:t>
            </a:r>
            <a:endParaRPr lang="en-US" altLang="zh-CN" kern="0" dirty="0">
              <a:effectLst/>
              <a:ea typeface="华文中宋"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27"/>
    </mc:Choice>
    <mc:Fallback xmlns="">
      <p:transition spd="slow" advTm="12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3014045" y="1537356"/>
            <a:ext cx="5985493" cy="4483932"/>
          </a:xfrm>
          <a:prstGeom prst="rect">
            <a:avLst/>
          </a:prstGeom>
        </p:spPr>
      </p:pic>
      <p:cxnSp>
        <p:nvCxnSpPr>
          <p:cNvPr id="31" name="直接连接符 30">
            <a:extLst>
              <a:ext uri="{FF2B5EF4-FFF2-40B4-BE49-F238E27FC236}">
                <a16:creationId xmlns:a16="http://schemas.microsoft.com/office/drawing/2014/main" id="{588B2E08-21DC-4539-87B5-F06CAAA0825D}"/>
              </a:ext>
            </a:extLst>
          </p:cNvPr>
          <p:cNvCxnSpPr>
            <a:cxnSpLocks/>
            <a:stCxn id="30" idx="0"/>
          </p:cNvCxnSpPr>
          <p:nvPr/>
        </p:nvCxnSpPr>
        <p:spPr>
          <a:xfrm flipV="1">
            <a:off x="6851997" y="2532113"/>
            <a:ext cx="1" cy="100344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弧形 29">
            <a:extLst>
              <a:ext uri="{FF2B5EF4-FFF2-40B4-BE49-F238E27FC236}">
                <a16:creationId xmlns:a16="http://schemas.microsoft.com/office/drawing/2014/main" id="{33D5AB67-909D-4E73-9FFE-1531C93FB624}"/>
              </a:ext>
            </a:extLst>
          </p:cNvPr>
          <p:cNvSpPr/>
          <p:nvPr/>
        </p:nvSpPr>
        <p:spPr>
          <a:xfrm rot="5400000">
            <a:off x="6315944" y="3259650"/>
            <a:ext cx="520300" cy="551805"/>
          </a:xfrm>
          <a:prstGeom prst="arc">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352AE0E7-EE1A-4628-AFAE-33CCB5027434}"/>
              </a:ext>
            </a:extLst>
          </p:cNvPr>
          <p:cNvCxnSpPr>
            <a:cxnSpLocks/>
            <a:endCxn id="30" idx="2"/>
          </p:cNvCxnSpPr>
          <p:nvPr/>
        </p:nvCxnSpPr>
        <p:spPr>
          <a:xfrm flipV="1">
            <a:off x="3025743" y="3795703"/>
            <a:ext cx="3550351" cy="9623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ctr">
              <a:lnSpc>
                <a:spcPct val="150000"/>
              </a:lnSpc>
              <a:buFontTx/>
              <a:buNone/>
              <a:defRPr/>
            </a:pPr>
            <a:r>
              <a:rPr lang="zh-CN" altLang="en-US" sz="2400" b="1" dirty="0">
                <a:latin typeface="Times New Roman" pitchFamily="18" charset="0"/>
                <a:ea typeface="华文中宋" pitchFamily="2" charset="-122"/>
                <a:cs typeface="Times New Roman" pitchFamily="18" charset="0"/>
              </a:rPr>
              <a:t>基本概念</a:t>
            </a:r>
            <a:endParaRPr lang="en-US" altLang="zh-CN" sz="1000" dirty="0">
              <a:latin typeface="Times New Roman" pitchFamily="18" charset="0"/>
              <a:ea typeface="华文中宋" pitchFamily="2" charset="-122"/>
              <a:cs typeface="Times New Roman" pitchFamily="18" charset="0"/>
            </a:endParaRPr>
          </a:p>
          <a:p>
            <a:pPr marL="457200" indent="457200" algn="just">
              <a:lnSpc>
                <a:spcPct val="150000"/>
              </a:lnSpc>
              <a:buFontTx/>
              <a:buNone/>
              <a:defRPr/>
            </a:pPr>
            <a:endParaRPr lang="zh-CN" altLang="en-US" sz="1800" dirty="0">
              <a:solidFill>
                <a:srgbClr val="C00000"/>
              </a:solidFill>
              <a:latin typeface="Times New Roman" pitchFamily="18" charset="0"/>
              <a:ea typeface="华文中宋" pitchFamily="2" charset="-122"/>
              <a:cs typeface="Times New Roman" pitchFamily="18" charset="0"/>
            </a:endParaRPr>
          </a:p>
          <a:p>
            <a:pPr marL="457200" indent="457200" algn="just">
              <a:lnSpc>
                <a:spcPct val="150000"/>
              </a:lnSpc>
              <a:buFontTx/>
              <a:buNone/>
              <a:defRPr/>
            </a:pPr>
            <a:endParaRPr lang="en-US" altLang="zh-CN" sz="1800" dirty="0">
              <a:solidFill>
                <a:srgbClr val="C00000"/>
              </a:solidFill>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zh-CN" altLang="en-US"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二、路网协调路径集的形成机理与优选方法</a:t>
            </a:r>
          </a:p>
        </p:txBody>
      </p:sp>
      <p:sp>
        <p:nvSpPr>
          <p:cNvPr id="3" name="矩形 2"/>
          <p:cNvSpPr/>
          <p:nvPr/>
        </p:nvSpPr>
        <p:spPr>
          <a:xfrm>
            <a:off x="-324544" y="1673225"/>
            <a:ext cx="3168352" cy="3831818"/>
          </a:xfrm>
          <a:prstGeom prst="rect">
            <a:avLst/>
          </a:prstGeom>
        </p:spPr>
        <p:txBody>
          <a:bodyPr wrap="square">
            <a:spAutoFit/>
          </a:bodyPr>
          <a:lstStyle/>
          <a:p>
            <a:pPr marL="742950" indent="-285750" algn="just">
              <a:lnSpc>
                <a:spcPct val="150000"/>
              </a:lnSpc>
              <a:buFont typeface="Wingdings" panose="05000000000000000000" pitchFamily="2" charset="2"/>
              <a:buChar char="Ø"/>
              <a:defRPr/>
            </a:pPr>
            <a:r>
              <a:rPr lang="zh-CN" altLang="en-US" dirty="0">
                <a:solidFill>
                  <a:srgbClr val="C00000"/>
                </a:solidFill>
                <a:latin typeface="Times New Roman" pitchFamily="18" charset="0"/>
                <a:ea typeface="华文中宋" pitchFamily="2" charset="-122"/>
                <a:cs typeface="Times New Roman" pitchFamily="18" charset="0"/>
              </a:rPr>
              <a:t>协调路径</a:t>
            </a:r>
            <a:r>
              <a:rPr lang="zh-CN" altLang="en-US" dirty="0">
                <a:latin typeface="Times New Roman" pitchFamily="18" charset="0"/>
                <a:ea typeface="华文中宋" pitchFamily="2" charset="-122"/>
                <a:cs typeface="Times New Roman" pitchFamily="18" charset="0"/>
              </a:rPr>
              <a:t>：一条</a:t>
            </a:r>
            <a:r>
              <a:rPr lang="zh-CN" altLang="en-US" dirty="0">
                <a:solidFill>
                  <a:srgbClr val="C00000"/>
                </a:solidFill>
                <a:latin typeface="Times New Roman" pitchFamily="18" charset="0"/>
                <a:ea typeface="华文中宋" pitchFamily="2" charset="-122"/>
                <a:cs typeface="Times New Roman" pitchFamily="18" charset="0"/>
              </a:rPr>
              <a:t>连接上下游交叉口</a:t>
            </a:r>
            <a:r>
              <a:rPr lang="zh-CN" altLang="en-US" dirty="0">
                <a:latin typeface="Times New Roman" pitchFamily="18" charset="0"/>
                <a:ea typeface="华文中宋" pitchFamily="2" charset="-122"/>
                <a:cs typeface="Times New Roman" pitchFamily="18" charset="0"/>
              </a:rPr>
              <a:t>相关进出口道的有向连线</a:t>
            </a:r>
            <a:endParaRPr lang="en-US" altLang="zh-CN" dirty="0">
              <a:latin typeface="Times New Roman" pitchFamily="18" charset="0"/>
              <a:ea typeface="华文中宋" pitchFamily="2" charset="-122"/>
              <a:cs typeface="Times New Roman" pitchFamily="18" charset="0"/>
            </a:endParaRPr>
          </a:p>
          <a:p>
            <a:pPr marL="742950" indent="-285750" algn="just">
              <a:lnSpc>
                <a:spcPct val="150000"/>
              </a:lnSpc>
              <a:buFont typeface="Wingdings" panose="05000000000000000000" pitchFamily="2" charset="2"/>
              <a:buChar char="Ø"/>
              <a:defRPr/>
            </a:pPr>
            <a:r>
              <a:rPr lang="zh-CN" altLang="en-US" dirty="0">
                <a:solidFill>
                  <a:srgbClr val="C00000"/>
                </a:solidFill>
                <a:latin typeface="Times New Roman" pitchFamily="18" charset="0"/>
                <a:ea typeface="华文中宋" pitchFamily="2" charset="-122"/>
                <a:cs typeface="Times New Roman" pitchFamily="18" charset="0"/>
              </a:rPr>
              <a:t>协调路径链</a:t>
            </a:r>
            <a:r>
              <a:rPr lang="zh-CN" altLang="en-US" dirty="0">
                <a:latin typeface="Times New Roman" pitchFamily="18" charset="0"/>
                <a:ea typeface="华文中宋" pitchFamily="2" charset="-122"/>
                <a:cs typeface="Times New Roman" pitchFamily="18" charset="0"/>
              </a:rPr>
              <a:t>：一条由若干协调路径</a:t>
            </a:r>
            <a:r>
              <a:rPr lang="zh-CN" altLang="en-US" dirty="0">
                <a:solidFill>
                  <a:srgbClr val="C00000"/>
                </a:solidFill>
                <a:latin typeface="Times New Roman" pitchFamily="18" charset="0"/>
                <a:ea typeface="华文中宋" pitchFamily="2" charset="-122"/>
                <a:cs typeface="Times New Roman" pitchFamily="18" charset="0"/>
              </a:rPr>
              <a:t>首尾相连</a:t>
            </a:r>
            <a:r>
              <a:rPr lang="zh-CN" altLang="en-US" dirty="0">
                <a:latin typeface="Times New Roman" pitchFamily="18" charset="0"/>
                <a:ea typeface="华文中宋" pitchFamily="2" charset="-122"/>
                <a:cs typeface="Times New Roman" pitchFamily="18" charset="0"/>
              </a:rPr>
              <a:t>所构成的有向连线</a:t>
            </a:r>
            <a:endParaRPr lang="en-US" altLang="zh-CN" dirty="0">
              <a:latin typeface="Times New Roman" pitchFamily="18" charset="0"/>
              <a:ea typeface="华文中宋" pitchFamily="2" charset="-122"/>
              <a:cs typeface="Times New Roman" pitchFamily="18" charset="0"/>
            </a:endParaRPr>
          </a:p>
          <a:p>
            <a:pPr marL="742950" indent="-285750" algn="just">
              <a:lnSpc>
                <a:spcPct val="150000"/>
              </a:lnSpc>
              <a:buFont typeface="Wingdings" panose="05000000000000000000" pitchFamily="2" charset="2"/>
              <a:buChar char="Ø"/>
              <a:defRPr/>
            </a:pPr>
            <a:r>
              <a:rPr lang="zh-CN" altLang="en-US" dirty="0">
                <a:solidFill>
                  <a:srgbClr val="C00000"/>
                </a:solidFill>
                <a:latin typeface="Times New Roman" pitchFamily="18" charset="0"/>
                <a:ea typeface="华文中宋" pitchFamily="2" charset="-122"/>
                <a:cs typeface="Times New Roman" pitchFamily="18" charset="0"/>
              </a:rPr>
              <a:t>协调路径集</a:t>
            </a:r>
            <a:r>
              <a:rPr lang="zh-CN" altLang="en-US" dirty="0">
                <a:latin typeface="Times New Roman" pitchFamily="18" charset="0"/>
                <a:ea typeface="华文中宋" pitchFamily="2" charset="-122"/>
                <a:cs typeface="Times New Roman" pitchFamily="18" charset="0"/>
              </a:rPr>
              <a:t>：一个由若干条</a:t>
            </a:r>
            <a:r>
              <a:rPr lang="zh-CN" altLang="en-US" dirty="0">
                <a:solidFill>
                  <a:srgbClr val="C00000"/>
                </a:solidFill>
                <a:latin typeface="Times New Roman" pitchFamily="18" charset="0"/>
                <a:ea typeface="华文中宋" pitchFamily="2" charset="-122"/>
                <a:cs typeface="Times New Roman" pitchFamily="18" charset="0"/>
              </a:rPr>
              <a:t>协调路径链</a:t>
            </a:r>
            <a:r>
              <a:rPr lang="zh-CN" altLang="en-US" dirty="0">
                <a:latin typeface="Times New Roman" pitchFamily="18" charset="0"/>
                <a:ea typeface="华文中宋" pitchFamily="2" charset="-122"/>
                <a:cs typeface="Times New Roman" pitchFamily="18" charset="0"/>
              </a:rPr>
              <a:t>所构成的相交连线</a:t>
            </a:r>
            <a:r>
              <a:rPr lang="zh-CN" altLang="en-US" dirty="0">
                <a:solidFill>
                  <a:srgbClr val="C00000"/>
                </a:solidFill>
                <a:latin typeface="Times New Roman" pitchFamily="18" charset="0"/>
                <a:ea typeface="华文中宋" pitchFamily="2" charset="-122"/>
                <a:cs typeface="Times New Roman" pitchFamily="18" charset="0"/>
              </a:rPr>
              <a:t>集合</a:t>
            </a:r>
          </a:p>
        </p:txBody>
      </p:sp>
      <p:cxnSp>
        <p:nvCxnSpPr>
          <p:cNvPr id="8" name="直接连接符 7"/>
          <p:cNvCxnSpPr>
            <a:cxnSpLocks/>
            <a:endCxn id="9" idx="2"/>
          </p:cNvCxnSpPr>
          <p:nvPr/>
        </p:nvCxnSpPr>
        <p:spPr>
          <a:xfrm flipV="1">
            <a:off x="4644008" y="3795702"/>
            <a:ext cx="1932086" cy="59978"/>
          </a:xfrm>
          <a:prstGeom prst="line">
            <a:avLst/>
          </a:prstGeom>
          <a:ln w="38100">
            <a:solidFill>
              <a:srgbClr val="009900"/>
            </a:solidFill>
          </a:ln>
        </p:spPr>
        <p:style>
          <a:lnRef idx="1">
            <a:schemeClr val="accent1"/>
          </a:lnRef>
          <a:fillRef idx="0">
            <a:schemeClr val="accent1"/>
          </a:fillRef>
          <a:effectRef idx="0">
            <a:schemeClr val="accent1"/>
          </a:effectRef>
          <a:fontRef idx="minor">
            <a:schemeClr val="tx1"/>
          </a:fontRef>
        </p:style>
      </p:cxnSp>
      <p:sp>
        <p:nvSpPr>
          <p:cNvPr id="9" name="弧形 8"/>
          <p:cNvSpPr/>
          <p:nvPr/>
        </p:nvSpPr>
        <p:spPr>
          <a:xfrm rot="5400000">
            <a:off x="6315944" y="3259649"/>
            <a:ext cx="520300" cy="551805"/>
          </a:xfrm>
          <a:prstGeom prst="arc">
            <a:avLst/>
          </a:prstGeom>
          <a:ln w="38100">
            <a:solidFill>
              <a:srgbClr val="00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连接符 10"/>
          <p:cNvCxnSpPr>
            <a:cxnSpLocks/>
            <a:stCxn id="9" idx="0"/>
          </p:cNvCxnSpPr>
          <p:nvPr/>
        </p:nvCxnSpPr>
        <p:spPr>
          <a:xfrm flipV="1">
            <a:off x="6851997" y="2532112"/>
            <a:ext cx="1" cy="1003440"/>
          </a:xfrm>
          <a:prstGeom prst="line">
            <a:avLst/>
          </a:prstGeom>
          <a:ln w="38100">
            <a:solidFill>
              <a:srgbClr val="0099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A6FE5A4-88D2-49E3-A548-B7740626FD6B}"/>
              </a:ext>
            </a:extLst>
          </p:cNvPr>
          <p:cNvCxnSpPr/>
          <p:nvPr/>
        </p:nvCxnSpPr>
        <p:spPr>
          <a:xfrm>
            <a:off x="3014045" y="3861048"/>
            <a:ext cx="2952328" cy="0"/>
          </a:xfrm>
          <a:prstGeom prst="line">
            <a:avLst/>
          </a:prstGeom>
          <a:ln w="38100">
            <a:solidFill>
              <a:srgbClr val="0099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D6B4FC0-9851-4C56-B6BD-8F35212A28B1}"/>
              </a:ext>
            </a:extLst>
          </p:cNvPr>
          <p:cNvCxnSpPr>
            <a:cxnSpLocks/>
          </p:cNvCxnSpPr>
          <p:nvPr/>
        </p:nvCxnSpPr>
        <p:spPr>
          <a:xfrm>
            <a:off x="8172400" y="1488086"/>
            <a:ext cx="0" cy="4533202"/>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C552DE6-9162-414C-95C3-E5A566575006}"/>
              </a:ext>
            </a:extLst>
          </p:cNvPr>
          <p:cNvCxnSpPr>
            <a:cxnSpLocks/>
            <a:endCxn id="35" idx="2"/>
          </p:cNvCxnSpPr>
          <p:nvPr/>
        </p:nvCxnSpPr>
        <p:spPr>
          <a:xfrm>
            <a:off x="5148065" y="1557340"/>
            <a:ext cx="69666" cy="3515207"/>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5" name="弧形 34">
            <a:extLst>
              <a:ext uri="{FF2B5EF4-FFF2-40B4-BE49-F238E27FC236}">
                <a16:creationId xmlns:a16="http://schemas.microsoft.com/office/drawing/2014/main" id="{580D60F5-770E-4AF2-B96A-D75FFBC2DD31}"/>
              </a:ext>
            </a:extLst>
          </p:cNvPr>
          <p:cNvSpPr/>
          <p:nvPr/>
        </p:nvSpPr>
        <p:spPr>
          <a:xfrm rot="10800000">
            <a:off x="5217731" y="4796644"/>
            <a:ext cx="520300" cy="551805"/>
          </a:xfrm>
          <a:prstGeom prst="arc">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CA937293-18F7-4FE6-86C2-5645D2F20CF5}"/>
              </a:ext>
            </a:extLst>
          </p:cNvPr>
          <p:cNvCxnSpPr>
            <a:cxnSpLocks/>
            <a:stCxn id="35" idx="0"/>
          </p:cNvCxnSpPr>
          <p:nvPr/>
        </p:nvCxnSpPr>
        <p:spPr>
          <a:xfrm>
            <a:off x="5477881" y="5348449"/>
            <a:ext cx="3521660" cy="1"/>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E73160A-FDDC-485F-8593-34F09B840A44}"/>
              </a:ext>
            </a:extLst>
          </p:cNvPr>
          <p:cNvCxnSpPr>
            <a:cxnSpLocks/>
          </p:cNvCxnSpPr>
          <p:nvPr/>
        </p:nvCxnSpPr>
        <p:spPr>
          <a:xfrm>
            <a:off x="3025743" y="2204864"/>
            <a:ext cx="5933376" cy="0"/>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1D89979D-57D9-48A4-82E3-B39CE3D75090}"/>
              </a:ext>
            </a:extLst>
          </p:cNvPr>
          <p:cNvSpPr txBox="1"/>
          <p:nvPr/>
        </p:nvSpPr>
        <p:spPr>
          <a:xfrm>
            <a:off x="4501525" y="3886678"/>
            <a:ext cx="520302" cy="369332"/>
          </a:xfrm>
          <a:prstGeom prst="rect">
            <a:avLst/>
          </a:prstGeom>
          <a:noFill/>
        </p:spPr>
        <p:txBody>
          <a:bodyPr wrap="square">
            <a:spAutoFit/>
          </a:bodyPr>
          <a:lstStyle/>
          <a:p>
            <a:r>
              <a:rPr lang="en-US" altLang="zh-CN" sz="1800" i="1" dirty="0" err="1">
                <a:solidFill>
                  <a:srgbClr val="009900"/>
                </a:solidFill>
                <a:effectLst/>
                <a:latin typeface="Times New Roman" panose="02020603050405020304" pitchFamily="18" charset="0"/>
                <a:ea typeface="宋体" panose="02010600030101010101" pitchFamily="2" charset="-122"/>
              </a:rPr>
              <a:t>P</a:t>
            </a:r>
            <a:r>
              <a:rPr lang="en-US" altLang="zh-CN" sz="1800" baseline="-25000" dirty="0" err="1">
                <a:solidFill>
                  <a:srgbClr val="009900"/>
                </a:solidFill>
                <a:effectLst/>
                <a:latin typeface="Times New Roman" panose="02020603050405020304" pitchFamily="18" charset="0"/>
                <a:ea typeface="宋体" panose="02010600030101010101" pitchFamily="2" charset="-122"/>
              </a:rPr>
              <a:t>1</a:t>
            </a:r>
            <a:endParaRPr lang="zh-CN" altLang="en-US" dirty="0">
              <a:solidFill>
                <a:srgbClr val="009900"/>
              </a:solidFill>
            </a:endParaRPr>
          </a:p>
        </p:txBody>
      </p:sp>
      <p:sp>
        <p:nvSpPr>
          <p:cNvPr id="46" name="文本框 45">
            <a:extLst>
              <a:ext uri="{FF2B5EF4-FFF2-40B4-BE49-F238E27FC236}">
                <a16:creationId xmlns:a16="http://schemas.microsoft.com/office/drawing/2014/main" id="{1E6FC512-5917-4508-BCE7-5C778CC9335A}"/>
              </a:ext>
            </a:extLst>
          </p:cNvPr>
          <p:cNvSpPr txBox="1"/>
          <p:nvPr/>
        </p:nvSpPr>
        <p:spPr>
          <a:xfrm>
            <a:off x="6831938" y="3064242"/>
            <a:ext cx="520302" cy="369332"/>
          </a:xfrm>
          <a:prstGeom prst="rect">
            <a:avLst/>
          </a:prstGeom>
          <a:noFill/>
        </p:spPr>
        <p:txBody>
          <a:bodyPr wrap="square">
            <a:spAutoFit/>
          </a:bodyPr>
          <a:lstStyle/>
          <a:p>
            <a:r>
              <a:rPr lang="en-US" altLang="zh-CN" sz="1800" i="1" dirty="0" err="1">
                <a:solidFill>
                  <a:srgbClr val="009900"/>
                </a:solidFill>
                <a:effectLst/>
                <a:latin typeface="Times New Roman" panose="02020603050405020304" pitchFamily="18" charset="0"/>
                <a:ea typeface="宋体" panose="02010600030101010101" pitchFamily="2" charset="-122"/>
              </a:rPr>
              <a:t>P</a:t>
            </a:r>
            <a:r>
              <a:rPr lang="en-US" altLang="zh-CN" sz="1800" baseline="-25000" dirty="0" err="1">
                <a:solidFill>
                  <a:srgbClr val="009900"/>
                </a:solidFill>
                <a:effectLst/>
                <a:latin typeface="Times New Roman" panose="02020603050405020304" pitchFamily="18" charset="0"/>
                <a:ea typeface="宋体" panose="02010600030101010101" pitchFamily="2" charset="-122"/>
              </a:rPr>
              <a:t>2</a:t>
            </a:r>
            <a:endParaRPr lang="zh-CN" altLang="en-US" dirty="0">
              <a:solidFill>
                <a:srgbClr val="009900"/>
              </a:solidFill>
            </a:endParaRPr>
          </a:p>
        </p:txBody>
      </p:sp>
      <p:sp>
        <p:nvSpPr>
          <p:cNvPr id="47" name="文本框 46">
            <a:extLst>
              <a:ext uri="{FF2B5EF4-FFF2-40B4-BE49-F238E27FC236}">
                <a16:creationId xmlns:a16="http://schemas.microsoft.com/office/drawing/2014/main" id="{8BEB1345-D9AD-4190-A76D-1FFE94E792EB}"/>
              </a:ext>
            </a:extLst>
          </p:cNvPr>
          <p:cNvSpPr txBox="1"/>
          <p:nvPr/>
        </p:nvSpPr>
        <p:spPr>
          <a:xfrm>
            <a:off x="6040040" y="3935074"/>
            <a:ext cx="520302" cy="369332"/>
          </a:xfrm>
          <a:prstGeom prst="rect">
            <a:avLst/>
          </a:prstGeom>
          <a:noFill/>
        </p:spPr>
        <p:txBody>
          <a:bodyPr wrap="square">
            <a:spAutoFit/>
          </a:bodyPr>
          <a:lstStyle/>
          <a:p>
            <a:r>
              <a:rPr lang="en-US" altLang="zh-CN" i="1" dirty="0">
                <a:solidFill>
                  <a:srgbClr val="0000FF"/>
                </a:solidFill>
                <a:latin typeface="Times New Roman" pitchFamily="18" charset="0"/>
                <a:ea typeface="华文中宋" pitchFamily="2" charset="-122"/>
                <a:cs typeface="Times New Roman" pitchFamily="18" charset="0"/>
              </a:rPr>
              <a:t>L</a:t>
            </a:r>
            <a:r>
              <a:rPr lang="en-US" altLang="zh-CN" sz="1800" baseline="-25000" dirty="0">
                <a:solidFill>
                  <a:srgbClr val="0000FF"/>
                </a:solidFill>
                <a:effectLst/>
                <a:latin typeface="Times New Roman" panose="02020603050405020304" pitchFamily="18" charset="0"/>
              </a:rPr>
              <a:t>1</a:t>
            </a:r>
            <a:endParaRPr lang="zh-CN" altLang="en-US" dirty="0">
              <a:solidFill>
                <a:srgbClr val="0000FF"/>
              </a:solidFill>
            </a:endParaRPr>
          </a:p>
        </p:txBody>
      </p:sp>
      <p:sp>
        <p:nvSpPr>
          <p:cNvPr id="48" name="文本框 47">
            <a:extLst>
              <a:ext uri="{FF2B5EF4-FFF2-40B4-BE49-F238E27FC236}">
                <a16:creationId xmlns:a16="http://schemas.microsoft.com/office/drawing/2014/main" id="{31A2BA5C-27BA-4B39-B81F-86C9539904BF}"/>
              </a:ext>
            </a:extLst>
          </p:cNvPr>
          <p:cNvSpPr txBox="1"/>
          <p:nvPr/>
        </p:nvSpPr>
        <p:spPr>
          <a:xfrm>
            <a:off x="4722994" y="1531988"/>
            <a:ext cx="520302" cy="369332"/>
          </a:xfrm>
          <a:prstGeom prst="rect">
            <a:avLst/>
          </a:prstGeom>
          <a:noFill/>
        </p:spPr>
        <p:txBody>
          <a:bodyPr wrap="square">
            <a:spAutoFit/>
          </a:bodyPr>
          <a:lstStyle/>
          <a:p>
            <a:r>
              <a:rPr lang="en-US" altLang="zh-CN" i="1" dirty="0" err="1">
                <a:solidFill>
                  <a:srgbClr val="0000FF"/>
                </a:solidFill>
                <a:latin typeface="Times New Roman" pitchFamily="18" charset="0"/>
                <a:ea typeface="华文中宋" pitchFamily="2" charset="-122"/>
                <a:cs typeface="Times New Roman" pitchFamily="18" charset="0"/>
              </a:rPr>
              <a:t>L</a:t>
            </a:r>
            <a:r>
              <a:rPr lang="en-US" altLang="zh-CN" sz="1800" baseline="-25000" dirty="0" err="1">
                <a:solidFill>
                  <a:srgbClr val="0000FF"/>
                </a:solidFill>
                <a:effectLst/>
                <a:latin typeface="Times New Roman" panose="02020603050405020304" pitchFamily="18" charset="0"/>
              </a:rPr>
              <a:t>2</a:t>
            </a:r>
            <a:endParaRPr lang="zh-CN" altLang="en-US" dirty="0">
              <a:solidFill>
                <a:srgbClr val="0000FF"/>
              </a:solidFill>
            </a:endParaRPr>
          </a:p>
        </p:txBody>
      </p:sp>
      <p:sp>
        <p:nvSpPr>
          <p:cNvPr id="49" name="文本框 48">
            <a:extLst>
              <a:ext uri="{FF2B5EF4-FFF2-40B4-BE49-F238E27FC236}">
                <a16:creationId xmlns:a16="http://schemas.microsoft.com/office/drawing/2014/main" id="{F8C0C8A1-1DDB-43B6-AFD4-8B9F3DAAC31B}"/>
              </a:ext>
            </a:extLst>
          </p:cNvPr>
          <p:cNvSpPr txBox="1"/>
          <p:nvPr/>
        </p:nvSpPr>
        <p:spPr>
          <a:xfrm>
            <a:off x="8695161" y="1745202"/>
            <a:ext cx="520302" cy="369332"/>
          </a:xfrm>
          <a:prstGeom prst="rect">
            <a:avLst/>
          </a:prstGeom>
          <a:noFill/>
        </p:spPr>
        <p:txBody>
          <a:bodyPr wrap="square">
            <a:spAutoFit/>
          </a:bodyPr>
          <a:lstStyle/>
          <a:p>
            <a:r>
              <a:rPr lang="en-US" altLang="zh-CN" i="1" dirty="0" err="1">
                <a:solidFill>
                  <a:srgbClr val="0000FF"/>
                </a:solidFill>
                <a:latin typeface="Times New Roman" pitchFamily="18" charset="0"/>
                <a:ea typeface="华文中宋" pitchFamily="2" charset="-122"/>
                <a:cs typeface="Times New Roman" pitchFamily="18" charset="0"/>
              </a:rPr>
              <a:t>L</a:t>
            </a:r>
            <a:r>
              <a:rPr lang="en-US" altLang="zh-CN" sz="1800" baseline="-25000" dirty="0" err="1">
                <a:solidFill>
                  <a:srgbClr val="0000FF"/>
                </a:solidFill>
                <a:effectLst/>
                <a:latin typeface="Times New Roman" panose="02020603050405020304" pitchFamily="18" charset="0"/>
              </a:rPr>
              <a:t>3</a:t>
            </a:r>
            <a:endParaRPr lang="zh-CN" altLang="en-US" dirty="0">
              <a:solidFill>
                <a:srgbClr val="0000FF"/>
              </a:solidFill>
            </a:endParaRPr>
          </a:p>
        </p:txBody>
      </p:sp>
      <p:sp>
        <p:nvSpPr>
          <p:cNvPr id="52" name="文本框 51">
            <a:extLst>
              <a:ext uri="{FF2B5EF4-FFF2-40B4-BE49-F238E27FC236}">
                <a16:creationId xmlns:a16="http://schemas.microsoft.com/office/drawing/2014/main" id="{29E4EF14-A29F-4E75-B08E-F676F097E292}"/>
              </a:ext>
            </a:extLst>
          </p:cNvPr>
          <p:cNvSpPr txBox="1"/>
          <p:nvPr/>
        </p:nvSpPr>
        <p:spPr>
          <a:xfrm>
            <a:off x="7652098" y="1437630"/>
            <a:ext cx="520302" cy="369332"/>
          </a:xfrm>
          <a:prstGeom prst="rect">
            <a:avLst/>
          </a:prstGeom>
          <a:noFill/>
        </p:spPr>
        <p:txBody>
          <a:bodyPr wrap="square">
            <a:spAutoFit/>
          </a:bodyPr>
          <a:lstStyle/>
          <a:p>
            <a:r>
              <a:rPr lang="en-US" altLang="zh-CN" i="1" dirty="0" err="1">
                <a:solidFill>
                  <a:srgbClr val="0000FF"/>
                </a:solidFill>
                <a:latin typeface="Times New Roman" pitchFamily="18" charset="0"/>
                <a:ea typeface="华文中宋" pitchFamily="2" charset="-122"/>
                <a:cs typeface="Times New Roman" pitchFamily="18" charset="0"/>
              </a:rPr>
              <a:t>L</a:t>
            </a:r>
            <a:r>
              <a:rPr lang="en-US" altLang="zh-CN" sz="1800" baseline="-25000" dirty="0" err="1">
                <a:solidFill>
                  <a:srgbClr val="0000FF"/>
                </a:solidFill>
                <a:effectLst/>
                <a:latin typeface="Times New Roman" panose="02020603050405020304" pitchFamily="18" charset="0"/>
              </a:rPr>
              <a:t>4</a:t>
            </a:r>
            <a:endParaRPr lang="zh-CN" altLang="en-US" dirty="0">
              <a:solidFill>
                <a:srgbClr val="0000FF"/>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50"/>
    </mc:Choice>
    <mc:Fallback xmlns="">
      <p:transition spd="slow" advTm="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0"/>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hidden"/>
                                      </p:to>
                                    </p:set>
                                  </p:childTnLst>
                                </p:cTn>
                              </p:par>
                              <p:par>
                                <p:cTn id="20" presetID="17"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300" fill="hold"/>
                                        <p:tgtEl>
                                          <p:spTgt spid="8"/>
                                        </p:tgtEl>
                                        <p:attrNameLst>
                                          <p:attrName>ppt_x</p:attrName>
                                        </p:attrNameLst>
                                      </p:cBhvr>
                                      <p:tavLst>
                                        <p:tav tm="0">
                                          <p:val>
                                            <p:strVal val="#ppt_x-#ppt_w/2"/>
                                          </p:val>
                                        </p:tav>
                                        <p:tav tm="100000">
                                          <p:val>
                                            <p:strVal val="#ppt_x"/>
                                          </p:val>
                                        </p:tav>
                                      </p:tavLst>
                                    </p:anim>
                                    <p:anim calcmode="lin" valueType="num">
                                      <p:cBhvr>
                                        <p:cTn id="23" dur="300" fill="hold"/>
                                        <p:tgtEl>
                                          <p:spTgt spid="8"/>
                                        </p:tgtEl>
                                        <p:attrNameLst>
                                          <p:attrName>ppt_y</p:attrName>
                                        </p:attrNameLst>
                                      </p:cBhvr>
                                      <p:tavLst>
                                        <p:tav tm="0">
                                          <p:val>
                                            <p:strVal val="#ppt_y"/>
                                          </p:val>
                                        </p:tav>
                                        <p:tav tm="100000">
                                          <p:val>
                                            <p:strVal val="#ppt_y"/>
                                          </p:val>
                                        </p:tav>
                                      </p:tavLst>
                                    </p:anim>
                                    <p:anim calcmode="lin" valueType="num">
                                      <p:cBhvr>
                                        <p:cTn id="24" dur="300" fill="hold"/>
                                        <p:tgtEl>
                                          <p:spTgt spid="8"/>
                                        </p:tgtEl>
                                        <p:attrNameLst>
                                          <p:attrName>ppt_w</p:attrName>
                                        </p:attrNameLst>
                                      </p:cBhvr>
                                      <p:tavLst>
                                        <p:tav tm="0">
                                          <p:val>
                                            <p:fltVal val="0"/>
                                          </p:val>
                                        </p:tav>
                                        <p:tav tm="100000">
                                          <p:val>
                                            <p:strVal val="#ppt_w"/>
                                          </p:val>
                                        </p:tav>
                                      </p:tavLst>
                                    </p:anim>
                                    <p:anim calcmode="lin" valueType="num">
                                      <p:cBhvr>
                                        <p:cTn id="25" dur="300" fill="hold"/>
                                        <p:tgtEl>
                                          <p:spTgt spid="8"/>
                                        </p:tgtEl>
                                        <p:attrNameLst>
                                          <p:attrName>ppt_h</p:attrName>
                                        </p:attrNameLst>
                                      </p:cBhvr>
                                      <p:tavLst>
                                        <p:tav tm="0">
                                          <p:val>
                                            <p:strVal val="#ppt_h"/>
                                          </p:val>
                                        </p:tav>
                                        <p:tav tm="100000">
                                          <p:val>
                                            <p:strVal val="#ppt_h"/>
                                          </p:val>
                                        </p:tav>
                                      </p:tavLst>
                                    </p:anim>
                                  </p:childTnLst>
                                </p:cTn>
                              </p:par>
                            </p:childTnLst>
                          </p:cTn>
                        </p:par>
                        <p:par>
                          <p:cTn id="26" fill="hold">
                            <p:stCondLst>
                              <p:cond delay="300"/>
                            </p:stCondLst>
                            <p:childTnLst>
                              <p:par>
                                <p:cTn id="27" presetID="17" presetClass="entr" presetSubtype="4"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300" fill="hold"/>
                                        <p:tgtEl>
                                          <p:spTgt spid="9"/>
                                        </p:tgtEl>
                                        <p:attrNameLst>
                                          <p:attrName>ppt_x</p:attrName>
                                        </p:attrNameLst>
                                      </p:cBhvr>
                                      <p:tavLst>
                                        <p:tav tm="0">
                                          <p:val>
                                            <p:strVal val="#ppt_x"/>
                                          </p:val>
                                        </p:tav>
                                        <p:tav tm="100000">
                                          <p:val>
                                            <p:strVal val="#ppt_x"/>
                                          </p:val>
                                        </p:tav>
                                      </p:tavLst>
                                    </p:anim>
                                    <p:anim calcmode="lin" valueType="num">
                                      <p:cBhvr>
                                        <p:cTn id="30" dur="300" fill="hold"/>
                                        <p:tgtEl>
                                          <p:spTgt spid="9"/>
                                        </p:tgtEl>
                                        <p:attrNameLst>
                                          <p:attrName>ppt_y</p:attrName>
                                        </p:attrNameLst>
                                      </p:cBhvr>
                                      <p:tavLst>
                                        <p:tav tm="0">
                                          <p:val>
                                            <p:strVal val="#ppt_y+#ppt_h/2"/>
                                          </p:val>
                                        </p:tav>
                                        <p:tav tm="100000">
                                          <p:val>
                                            <p:strVal val="#ppt_y"/>
                                          </p:val>
                                        </p:tav>
                                      </p:tavLst>
                                    </p:anim>
                                    <p:anim calcmode="lin" valueType="num">
                                      <p:cBhvr>
                                        <p:cTn id="31" dur="300" fill="hold"/>
                                        <p:tgtEl>
                                          <p:spTgt spid="9"/>
                                        </p:tgtEl>
                                        <p:attrNameLst>
                                          <p:attrName>ppt_w</p:attrName>
                                        </p:attrNameLst>
                                      </p:cBhvr>
                                      <p:tavLst>
                                        <p:tav tm="0">
                                          <p:val>
                                            <p:strVal val="#ppt_w"/>
                                          </p:val>
                                        </p:tav>
                                        <p:tav tm="100000">
                                          <p:val>
                                            <p:strVal val="#ppt_w"/>
                                          </p:val>
                                        </p:tav>
                                      </p:tavLst>
                                    </p:anim>
                                    <p:anim calcmode="lin" valueType="num">
                                      <p:cBhvr>
                                        <p:cTn id="32" dur="300" fill="hold"/>
                                        <p:tgtEl>
                                          <p:spTgt spid="9"/>
                                        </p:tgtEl>
                                        <p:attrNameLst>
                                          <p:attrName>ppt_h</p:attrName>
                                        </p:attrNameLst>
                                      </p:cBhvr>
                                      <p:tavLst>
                                        <p:tav tm="0">
                                          <p:val>
                                            <p:fltVal val="0"/>
                                          </p:val>
                                        </p:tav>
                                        <p:tav tm="100000">
                                          <p:val>
                                            <p:strVal val="#ppt_h"/>
                                          </p:val>
                                        </p:tav>
                                      </p:tavLst>
                                    </p:anim>
                                  </p:childTnLst>
                                </p:cTn>
                              </p:par>
                            </p:childTnLst>
                          </p:cTn>
                        </p:par>
                        <p:par>
                          <p:cTn id="33" fill="hold">
                            <p:stCondLst>
                              <p:cond delay="600"/>
                            </p:stCondLst>
                            <p:childTnLst>
                              <p:par>
                                <p:cTn id="34" presetID="17"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300" fill="hold"/>
                                        <p:tgtEl>
                                          <p:spTgt spid="11"/>
                                        </p:tgtEl>
                                        <p:attrNameLst>
                                          <p:attrName>ppt_x</p:attrName>
                                        </p:attrNameLst>
                                      </p:cBhvr>
                                      <p:tavLst>
                                        <p:tav tm="0">
                                          <p:val>
                                            <p:strVal val="#ppt_x"/>
                                          </p:val>
                                        </p:tav>
                                        <p:tav tm="100000">
                                          <p:val>
                                            <p:strVal val="#ppt_x"/>
                                          </p:val>
                                        </p:tav>
                                      </p:tavLst>
                                    </p:anim>
                                    <p:anim calcmode="lin" valueType="num">
                                      <p:cBhvr>
                                        <p:cTn id="37" dur="300" fill="hold"/>
                                        <p:tgtEl>
                                          <p:spTgt spid="11"/>
                                        </p:tgtEl>
                                        <p:attrNameLst>
                                          <p:attrName>ppt_y</p:attrName>
                                        </p:attrNameLst>
                                      </p:cBhvr>
                                      <p:tavLst>
                                        <p:tav tm="0">
                                          <p:val>
                                            <p:strVal val="#ppt_y+#ppt_h/2"/>
                                          </p:val>
                                        </p:tav>
                                        <p:tav tm="100000">
                                          <p:val>
                                            <p:strVal val="#ppt_y"/>
                                          </p:val>
                                        </p:tav>
                                      </p:tavLst>
                                    </p:anim>
                                    <p:anim calcmode="lin" valueType="num">
                                      <p:cBhvr>
                                        <p:cTn id="38" dur="300" fill="hold"/>
                                        <p:tgtEl>
                                          <p:spTgt spid="11"/>
                                        </p:tgtEl>
                                        <p:attrNameLst>
                                          <p:attrName>ppt_w</p:attrName>
                                        </p:attrNameLst>
                                      </p:cBhvr>
                                      <p:tavLst>
                                        <p:tav tm="0">
                                          <p:val>
                                            <p:strVal val="#ppt_w"/>
                                          </p:val>
                                        </p:tav>
                                        <p:tav tm="100000">
                                          <p:val>
                                            <p:strVal val="#ppt_w"/>
                                          </p:val>
                                        </p:tav>
                                      </p:tavLst>
                                    </p:anim>
                                    <p:anim calcmode="lin" valueType="num">
                                      <p:cBhvr>
                                        <p:cTn id="39" dur="300" fill="hold"/>
                                        <p:tgtEl>
                                          <p:spTgt spid="11"/>
                                        </p:tgtEl>
                                        <p:attrNameLst>
                                          <p:attrName>ppt_h</p:attrName>
                                        </p:attrNameLst>
                                      </p:cBhvr>
                                      <p:tavLst>
                                        <p:tav tm="0">
                                          <p:val>
                                            <p:fltVal val="0"/>
                                          </p:val>
                                        </p:tav>
                                        <p:tav tm="100000">
                                          <p:val>
                                            <p:strVal val="#ppt_h"/>
                                          </p:val>
                                        </p:tav>
                                      </p:tavLst>
                                    </p:anim>
                                  </p:childTnLst>
                                </p:cTn>
                              </p:par>
                            </p:childTnLst>
                          </p:cTn>
                        </p:par>
                        <p:par>
                          <p:cTn id="40" fill="hold">
                            <p:stCondLst>
                              <p:cond delay="900"/>
                            </p:stCondLst>
                            <p:childTnLst>
                              <p:par>
                                <p:cTn id="41" presetID="1" presetClass="entr" presetSubtype="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7" presetClass="entr" presetSubtype="8"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p:cTn id="55" dur="300" fill="hold"/>
                                        <p:tgtEl>
                                          <p:spTgt spid="29"/>
                                        </p:tgtEl>
                                        <p:attrNameLst>
                                          <p:attrName>ppt_x</p:attrName>
                                        </p:attrNameLst>
                                      </p:cBhvr>
                                      <p:tavLst>
                                        <p:tav tm="0">
                                          <p:val>
                                            <p:strVal val="#ppt_x-#ppt_w/2"/>
                                          </p:val>
                                        </p:tav>
                                        <p:tav tm="100000">
                                          <p:val>
                                            <p:strVal val="#ppt_x"/>
                                          </p:val>
                                        </p:tav>
                                      </p:tavLst>
                                    </p:anim>
                                    <p:anim calcmode="lin" valueType="num">
                                      <p:cBhvr>
                                        <p:cTn id="56" dur="300" fill="hold"/>
                                        <p:tgtEl>
                                          <p:spTgt spid="29"/>
                                        </p:tgtEl>
                                        <p:attrNameLst>
                                          <p:attrName>ppt_y</p:attrName>
                                        </p:attrNameLst>
                                      </p:cBhvr>
                                      <p:tavLst>
                                        <p:tav tm="0">
                                          <p:val>
                                            <p:strVal val="#ppt_y"/>
                                          </p:val>
                                        </p:tav>
                                        <p:tav tm="100000">
                                          <p:val>
                                            <p:strVal val="#ppt_y"/>
                                          </p:val>
                                        </p:tav>
                                      </p:tavLst>
                                    </p:anim>
                                    <p:anim calcmode="lin" valueType="num">
                                      <p:cBhvr>
                                        <p:cTn id="57" dur="300" fill="hold"/>
                                        <p:tgtEl>
                                          <p:spTgt spid="29"/>
                                        </p:tgtEl>
                                        <p:attrNameLst>
                                          <p:attrName>ppt_w</p:attrName>
                                        </p:attrNameLst>
                                      </p:cBhvr>
                                      <p:tavLst>
                                        <p:tav tm="0">
                                          <p:val>
                                            <p:fltVal val="0"/>
                                          </p:val>
                                        </p:tav>
                                        <p:tav tm="100000">
                                          <p:val>
                                            <p:strVal val="#ppt_w"/>
                                          </p:val>
                                        </p:tav>
                                      </p:tavLst>
                                    </p:anim>
                                    <p:anim calcmode="lin" valueType="num">
                                      <p:cBhvr>
                                        <p:cTn id="58" dur="300" fill="hold"/>
                                        <p:tgtEl>
                                          <p:spTgt spid="29"/>
                                        </p:tgtEl>
                                        <p:attrNameLst>
                                          <p:attrName>ppt_h</p:attrName>
                                        </p:attrNameLst>
                                      </p:cBhvr>
                                      <p:tavLst>
                                        <p:tav tm="0">
                                          <p:val>
                                            <p:strVal val="#ppt_h"/>
                                          </p:val>
                                        </p:tav>
                                        <p:tav tm="100000">
                                          <p:val>
                                            <p:strVal val="#ppt_h"/>
                                          </p:val>
                                        </p:tav>
                                      </p:tavLst>
                                    </p:anim>
                                  </p:childTnLst>
                                </p:cTn>
                              </p:par>
                            </p:childTnLst>
                          </p:cTn>
                        </p:par>
                        <p:par>
                          <p:cTn id="59" fill="hold">
                            <p:stCondLst>
                              <p:cond delay="300"/>
                            </p:stCondLst>
                            <p:childTnLst>
                              <p:par>
                                <p:cTn id="60" presetID="17" presetClass="entr" presetSubtype="4"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p:cTn id="62" dur="300" fill="hold"/>
                                        <p:tgtEl>
                                          <p:spTgt spid="30"/>
                                        </p:tgtEl>
                                        <p:attrNameLst>
                                          <p:attrName>ppt_x</p:attrName>
                                        </p:attrNameLst>
                                      </p:cBhvr>
                                      <p:tavLst>
                                        <p:tav tm="0">
                                          <p:val>
                                            <p:strVal val="#ppt_x"/>
                                          </p:val>
                                        </p:tav>
                                        <p:tav tm="100000">
                                          <p:val>
                                            <p:strVal val="#ppt_x"/>
                                          </p:val>
                                        </p:tav>
                                      </p:tavLst>
                                    </p:anim>
                                    <p:anim calcmode="lin" valueType="num">
                                      <p:cBhvr>
                                        <p:cTn id="63" dur="300" fill="hold"/>
                                        <p:tgtEl>
                                          <p:spTgt spid="30"/>
                                        </p:tgtEl>
                                        <p:attrNameLst>
                                          <p:attrName>ppt_y</p:attrName>
                                        </p:attrNameLst>
                                      </p:cBhvr>
                                      <p:tavLst>
                                        <p:tav tm="0">
                                          <p:val>
                                            <p:strVal val="#ppt_y+#ppt_h/2"/>
                                          </p:val>
                                        </p:tav>
                                        <p:tav tm="100000">
                                          <p:val>
                                            <p:strVal val="#ppt_y"/>
                                          </p:val>
                                        </p:tav>
                                      </p:tavLst>
                                    </p:anim>
                                    <p:anim calcmode="lin" valueType="num">
                                      <p:cBhvr>
                                        <p:cTn id="64" dur="300" fill="hold"/>
                                        <p:tgtEl>
                                          <p:spTgt spid="30"/>
                                        </p:tgtEl>
                                        <p:attrNameLst>
                                          <p:attrName>ppt_w</p:attrName>
                                        </p:attrNameLst>
                                      </p:cBhvr>
                                      <p:tavLst>
                                        <p:tav tm="0">
                                          <p:val>
                                            <p:strVal val="#ppt_w"/>
                                          </p:val>
                                        </p:tav>
                                        <p:tav tm="100000">
                                          <p:val>
                                            <p:strVal val="#ppt_w"/>
                                          </p:val>
                                        </p:tav>
                                      </p:tavLst>
                                    </p:anim>
                                    <p:anim calcmode="lin" valueType="num">
                                      <p:cBhvr>
                                        <p:cTn id="65" dur="300" fill="hold"/>
                                        <p:tgtEl>
                                          <p:spTgt spid="30"/>
                                        </p:tgtEl>
                                        <p:attrNameLst>
                                          <p:attrName>ppt_h</p:attrName>
                                        </p:attrNameLst>
                                      </p:cBhvr>
                                      <p:tavLst>
                                        <p:tav tm="0">
                                          <p:val>
                                            <p:fltVal val="0"/>
                                          </p:val>
                                        </p:tav>
                                        <p:tav tm="100000">
                                          <p:val>
                                            <p:strVal val="#ppt_h"/>
                                          </p:val>
                                        </p:tav>
                                      </p:tavLst>
                                    </p:anim>
                                  </p:childTnLst>
                                </p:cTn>
                              </p:par>
                            </p:childTnLst>
                          </p:cTn>
                        </p:par>
                        <p:par>
                          <p:cTn id="66" fill="hold">
                            <p:stCondLst>
                              <p:cond delay="600"/>
                            </p:stCondLst>
                            <p:childTnLst>
                              <p:par>
                                <p:cTn id="67" presetID="17" presetClass="entr" presetSubtype="4"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300" fill="hold"/>
                                        <p:tgtEl>
                                          <p:spTgt spid="31"/>
                                        </p:tgtEl>
                                        <p:attrNameLst>
                                          <p:attrName>ppt_x</p:attrName>
                                        </p:attrNameLst>
                                      </p:cBhvr>
                                      <p:tavLst>
                                        <p:tav tm="0">
                                          <p:val>
                                            <p:strVal val="#ppt_x"/>
                                          </p:val>
                                        </p:tav>
                                        <p:tav tm="100000">
                                          <p:val>
                                            <p:strVal val="#ppt_x"/>
                                          </p:val>
                                        </p:tav>
                                      </p:tavLst>
                                    </p:anim>
                                    <p:anim calcmode="lin" valueType="num">
                                      <p:cBhvr>
                                        <p:cTn id="70" dur="300" fill="hold"/>
                                        <p:tgtEl>
                                          <p:spTgt spid="31"/>
                                        </p:tgtEl>
                                        <p:attrNameLst>
                                          <p:attrName>ppt_y</p:attrName>
                                        </p:attrNameLst>
                                      </p:cBhvr>
                                      <p:tavLst>
                                        <p:tav tm="0">
                                          <p:val>
                                            <p:strVal val="#ppt_y+#ppt_h/2"/>
                                          </p:val>
                                        </p:tav>
                                        <p:tav tm="100000">
                                          <p:val>
                                            <p:strVal val="#ppt_y"/>
                                          </p:val>
                                        </p:tav>
                                      </p:tavLst>
                                    </p:anim>
                                    <p:anim calcmode="lin" valueType="num">
                                      <p:cBhvr>
                                        <p:cTn id="71" dur="300" fill="hold"/>
                                        <p:tgtEl>
                                          <p:spTgt spid="31"/>
                                        </p:tgtEl>
                                        <p:attrNameLst>
                                          <p:attrName>ppt_w</p:attrName>
                                        </p:attrNameLst>
                                      </p:cBhvr>
                                      <p:tavLst>
                                        <p:tav tm="0">
                                          <p:val>
                                            <p:strVal val="#ppt_w"/>
                                          </p:val>
                                        </p:tav>
                                        <p:tav tm="100000">
                                          <p:val>
                                            <p:strVal val="#ppt_w"/>
                                          </p:val>
                                        </p:tav>
                                      </p:tavLst>
                                    </p:anim>
                                    <p:anim calcmode="lin" valueType="num">
                                      <p:cBhvr>
                                        <p:cTn id="72" dur="300" fill="hold"/>
                                        <p:tgtEl>
                                          <p:spTgt spid="31"/>
                                        </p:tgtEl>
                                        <p:attrNameLst>
                                          <p:attrName>ppt_h</p:attrName>
                                        </p:attrNameLst>
                                      </p:cBhvr>
                                      <p:tavLst>
                                        <p:tav tm="0">
                                          <p:val>
                                            <p:fltVal val="0"/>
                                          </p:val>
                                        </p:tav>
                                        <p:tav tm="100000">
                                          <p:val>
                                            <p:strVal val="#ppt_h"/>
                                          </p:val>
                                        </p:tav>
                                      </p:tavLst>
                                    </p:anim>
                                  </p:childTnLst>
                                </p:cTn>
                              </p:par>
                            </p:childTnLst>
                          </p:cTn>
                        </p:par>
                        <p:par>
                          <p:cTn id="73" fill="hold">
                            <p:stCondLst>
                              <p:cond delay="900"/>
                            </p:stCondLst>
                            <p:childTnLst>
                              <p:par>
                                <p:cTn id="74" presetID="1" presetClass="entr" presetSubtype="0" fill="hold" grpId="0" nodeType="afterEffect">
                                  <p:stCondLst>
                                    <p:cond delay="0"/>
                                  </p:stCondLst>
                                  <p:childTnLst>
                                    <p:set>
                                      <p:cBhvr>
                                        <p:cTn id="75" dur="1" fill="hold">
                                          <p:stCondLst>
                                            <p:cond delay="0"/>
                                          </p:stCondLst>
                                        </p:cTn>
                                        <p:tgtEl>
                                          <p:spTgt spid="4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7" presetClass="entr" presetSubtype="1"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p:cTn id="80" dur="300" fill="hold"/>
                                        <p:tgtEl>
                                          <p:spTgt spid="34"/>
                                        </p:tgtEl>
                                        <p:attrNameLst>
                                          <p:attrName>ppt_x</p:attrName>
                                        </p:attrNameLst>
                                      </p:cBhvr>
                                      <p:tavLst>
                                        <p:tav tm="0">
                                          <p:val>
                                            <p:strVal val="#ppt_x"/>
                                          </p:val>
                                        </p:tav>
                                        <p:tav tm="100000">
                                          <p:val>
                                            <p:strVal val="#ppt_x"/>
                                          </p:val>
                                        </p:tav>
                                      </p:tavLst>
                                    </p:anim>
                                    <p:anim calcmode="lin" valueType="num">
                                      <p:cBhvr>
                                        <p:cTn id="81" dur="300" fill="hold"/>
                                        <p:tgtEl>
                                          <p:spTgt spid="34"/>
                                        </p:tgtEl>
                                        <p:attrNameLst>
                                          <p:attrName>ppt_y</p:attrName>
                                        </p:attrNameLst>
                                      </p:cBhvr>
                                      <p:tavLst>
                                        <p:tav tm="0">
                                          <p:val>
                                            <p:strVal val="#ppt_y-#ppt_h/2"/>
                                          </p:val>
                                        </p:tav>
                                        <p:tav tm="100000">
                                          <p:val>
                                            <p:strVal val="#ppt_y"/>
                                          </p:val>
                                        </p:tav>
                                      </p:tavLst>
                                    </p:anim>
                                    <p:anim calcmode="lin" valueType="num">
                                      <p:cBhvr>
                                        <p:cTn id="82" dur="300" fill="hold"/>
                                        <p:tgtEl>
                                          <p:spTgt spid="34"/>
                                        </p:tgtEl>
                                        <p:attrNameLst>
                                          <p:attrName>ppt_w</p:attrName>
                                        </p:attrNameLst>
                                      </p:cBhvr>
                                      <p:tavLst>
                                        <p:tav tm="0">
                                          <p:val>
                                            <p:strVal val="#ppt_w"/>
                                          </p:val>
                                        </p:tav>
                                        <p:tav tm="100000">
                                          <p:val>
                                            <p:strVal val="#ppt_w"/>
                                          </p:val>
                                        </p:tav>
                                      </p:tavLst>
                                    </p:anim>
                                    <p:anim calcmode="lin" valueType="num">
                                      <p:cBhvr>
                                        <p:cTn id="83" dur="300" fill="hold"/>
                                        <p:tgtEl>
                                          <p:spTgt spid="34"/>
                                        </p:tgtEl>
                                        <p:attrNameLst>
                                          <p:attrName>ppt_h</p:attrName>
                                        </p:attrNameLst>
                                      </p:cBhvr>
                                      <p:tavLst>
                                        <p:tav tm="0">
                                          <p:val>
                                            <p:fltVal val="0"/>
                                          </p:val>
                                        </p:tav>
                                        <p:tav tm="100000">
                                          <p:val>
                                            <p:strVal val="#ppt_h"/>
                                          </p:val>
                                        </p:tav>
                                      </p:tavLst>
                                    </p:anim>
                                  </p:childTnLst>
                                </p:cTn>
                              </p:par>
                            </p:childTnLst>
                          </p:cTn>
                        </p:par>
                        <p:par>
                          <p:cTn id="84" fill="hold">
                            <p:stCondLst>
                              <p:cond delay="300"/>
                            </p:stCondLst>
                            <p:childTnLst>
                              <p:par>
                                <p:cTn id="85" presetID="17" presetClass="entr" presetSubtype="1" fill="hold" grpId="0" nodeType="after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p:cTn id="87" dur="300" fill="hold"/>
                                        <p:tgtEl>
                                          <p:spTgt spid="35"/>
                                        </p:tgtEl>
                                        <p:attrNameLst>
                                          <p:attrName>ppt_x</p:attrName>
                                        </p:attrNameLst>
                                      </p:cBhvr>
                                      <p:tavLst>
                                        <p:tav tm="0">
                                          <p:val>
                                            <p:strVal val="#ppt_x"/>
                                          </p:val>
                                        </p:tav>
                                        <p:tav tm="100000">
                                          <p:val>
                                            <p:strVal val="#ppt_x"/>
                                          </p:val>
                                        </p:tav>
                                      </p:tavLst>
                                    </p:anim>
                                    <p:anim calcmode="lin" valueType="num">
                                      <p:cBhvr>
                                        <p:cTn id="88" dur="300" fill="hold"/>
                                        <p:tgtEl>
                                          <p:spTgt spid="35"/>
                                        </p:tgtEl>
                                        <p:attrNameLst>
                                          <p:attrName>ppt_y</p:attrName>
                                        </p:attrNameLst>
                                      </p:cBhvr>
                                      <p:tavLst>
                                        <p:tav tm="0">
                                          <p:val>
                                            <p:strVal val="#ppt_y-#ppt_h/2"/>
                                          </p:val>
                                        </p:tav>
                                        <p:tav tm="100000">
                                          <p:val>
                                            <p:strVal val="#ppt_y"/>
                                          </p:val>
                                        </p:tav>
                                      </p:tavLst>
                                    </p:anim>
                                    <p:anim calcmode="lin" valueType="num">
                                      <p:cBhvr>
                                        <p:cTn id="89" dur="300" fill="hold"/>
                                        <p:tgtEl>
                                          <p:spTgt spid="35"/>
                                        </p:tgtEl>
                                        <p:attrNameLst>
                                          <p:attrName>ppt_w</p:attrName>
                                        </p:attrNameLst>
                                      </p:cBhvr>
                                      <p:tavLst>
                                        <p:tav tm="0">
                                          <p:val>
                                            <p:strVal val="#ppt_w"/>
                                          </p:val>
                                        </p:tav>
                                        <p:tav tm="100000">
                                          <p:val>
                                            <p:strVal val="#ppt_w"/>
                                          </p:val>
                                        </p:tav>
                                      </p:tavLst>
                                    </p:anim>
                                    <p:anim calcmode="lin" valueType="num">
                                      <p:cBhvr>
                                        <p:cTn id="90" dur="300" fill="hold"/>
                                        <p:tgtEl>
                                          <p:spTgt spid="35"/>
                                        </p:tgtEl>
                                        <p:attrNameLst>
                                          <p:attrName>ppt_h</p:attrName>
                                        </p:attrNameLst>
                                      </p:cBhvr>
                                      <p:tavLst>
                                        <p:tav tm="0">
                                          <p:val>
                                            <p:fltVal val="0"/>
                                          </p:val>
                                        </p:tav>
                                        <p:tav tm="100000">
                                          <p:val>
                                            <p:strVal val="#ppt_h"/>
                                          </p:val>
                                        </p:tav>
                                      </p:tavLst>
                                    </p:anim>
                                  </p:childTnLst>
                                </p:cTn>
                              </p:par>
                            </p:childTnLst>
                          </p:cTn>
                        </p:par>
                        <p:par>
                          <p:cTn id="91" fill="hold">
                            <p:stCondLst>
                              <p:cond delay="600"/>
                            </p:stCondLst>
                            <p:childTnLst>
                              <p:par>
                                <p:cTn id="92" presetID="17" presetClass="entr" presetSubtype="8" fill="hold" nodeType="after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p:cTn id="94" dur="300" fill="hold"/>
                                        <p:tgtEl>
                                          <p:spTgt spid="36"/>
                                        </p:tgtEl>
                                        <p:attrNameLst>
                                          <p:attrName>ppt_x</p:attrName>
                                        </p:attrNameLst>
                                      </p:cBhvr>
                                      <p:tavLst>
                                        <p:tav tm="0">
                                          <p:val>
                                            <p:strVal val="#ppt_x-#ppt_w/2"/>
                                          </p:val>
                                        </p:tav>
                                        <p:tav tm="100000">
                                          <p:val>
                                            <p:strVal val="#ppt_x"/>
                                          </p:val>
                                        </p:tav>
                                      </p:tavLst>
                                    </p:anim>
                                    <p:anim calcmode="lin" valueType="num">
                                      <p:cBhvr>
                                        <p:cTn id="95" dur="300" fill="hold"/>
                                        <p:tgtEl>
                                          <p:spTgt spid="36"/>
                                        </p:tgtEl>
                                        <p:attrNameLst>
                                          <p:attrName>ppt_y</p:attrName>
                                        </p:attrNameLst>
                                      </p:cBhvr>
                                      <p:tavLst>
                                        <p:tav tm="0">
                                          <p:val>
                                            <p:strVal val="#ppt_y"/>
                                          </p:val>
                                        </p:tav>
                                        <p:tav tm="100000">
                                          <p:val>
                                            <p:strVal val="#ppt_y"/>
                                          </p:val>
                                        </p:tav>
                                      </p:tavLst>
                                    </p:anim>
                                    <p:anim calcmode="lin" valueType="num">
                                      <p:cBhvr>
                                        <p:cTn id="96" dur="300" fill="hold"/>
                                        <p:tgtEl>
                                          <p:spTgt spid="36"/>
                                        </p:tgtEl>
                                        <p:attrNameLst>
                                          <p:attrName>ppt_w</p:attrName>
                                        </p:attrNameLst>
                                      </p:cBhvr>
                                      <p:tavLst>
                                        <p:tav tm="0">
                                          <p:val>
                                            <p:fltVal val="0"/>
                                          </p:val>
                                        </p:tav>
                                        <p:tav tm="100000">
                                          <p:val>
                                            <p:strVal val="#ppt_w"/>
                                          </p:val>
                                        </p:tav>
                                      </p:tavLst>
                                    </p:anim>
                                    <p:anim calcmode="lin" valueType="num">
                                      <p:cBhvr>
                                        <p:cTn id="97" dur="300" fill="hold"/>
                                        <p:tgtEl>
                                          <p:spTgt spid="36"/>
                                        </p:tgtEl>
                                        <p:attrNameLst>
                                          <p:attrName>ppt_h</p:attrName>
                                        </p:attrNameLst>
                                      </p:cBhvr>
                                      <p:tavLst>
                                        <p:tav tm="0">
                                          <p:val>
                                            <p:strVal val="#ppt_h"/>
                                          </p:val>
                                        </p:tav>
                                        <p:tav tm="100000">
                                          <p:val>
                                            <p:strVal val="#ppt_h"/>
                                          </p:val>
                                        </p:tav>
                                      </p:tavLst>
                                    </p:anim>
                                  </p:childTnLst>
                                </p:cTn>
                              </p:par>
                            </p:childTnLst>
                          </p:cTn>
                        </p:par>
                        <p:par>
                          <p:cTn id="98" fill="hold">
                            <p:stCondLst>
                              <p:cond delay="900"/>
                            </p:stCondLst>
                            <p:childTnLst>
                              <p:par>
                                <p:cTn id="99" presetID="1" presetClass="entr" presetSubtype="0" fill="hold" grpId="0" nodeType="after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childTnLst>
                          </p:cTn>
                        </p:par>
                        <p:par>
                          <p:cTn id="101" fill="hold">
                            <p:stCondLst>
                              <p:cond delay="900"/>
                            </p:stCondLst>
                            <p:childTnLst>
                              <p:par>
                                <p:cTn id="102" presetID="17" presetClass="entr" presetSubtype="2" fill="hold" nodeType="afterEffect">
                                  <p:stCondLst>
                                    <p:cond delay="0"/>
                                  </p:stCondLst>
                                  <p:childTnLst>
                                    <p:set>
                                      <p:cBhvr>
                                        <p:cTn id="103" dur="1" fill="hold">
                                          <p:stCondLst>
                                            <p:cond delay="0"/>
                                          </p:stCondLst>
                                        </p:cTn>
                                        <p:tgtEl>
                                          <p:spTgt spid="40"/>
                                        </p:tgtEl>
                                        <p:attrNameLst>
                                          <p:attrName>style.visibility</p:attrName>
                                        </p:attrNameLst>
                                      </p:cBhvr>
                                      <p:to>
                                        <p:strVal val="visible"/>
                                      </p:to>
                                    </p:set>
                                    <p:anim calcmode="lin" valueType="num">
                                      <p:cBhvr>
                                        <p:cTn id="104" dur="500" fill="hold"/>
                                        <p:tgtEl>
                                          <p:spTgt spid="40"/>
                                        </p:tgtEl>
                                        <p:attrNameLst>
                                          <p:attrName>ppt_x</p:attrName>
                                        </p:attrNameLst>
                                      </p:cBhvr>
                                      <p:tavLst>
                                        <p:tav tm="0">
                                          <p:val>
                                            <p:strVal val="#ppt_x+#ppt_w/2"/>
                                          </p:val>
                                        </p:tav>
                                        <p:tav tm="100000">
                                          <p:val>
                                            <p:strVal val="#ppt_x"/>
                                          </p:val>
                                        </p:tav>
                                      </p:tavLst>
                                    </p:anim>
                                    <p:anim calcmode="lin" valueType="num">
                                      <p:cBhvr>
                                        <p:cTn id="105" dur="500" fill="hold"/>
                                        <p:tgtEl>
                                          <p:spTgt spid="40"/>
                                        </p:tgtEl>
                                        <p:attrNameLst>
                                          <p:attrName>ppt_y</p:attrName>
                                        </p:attrNameLst>
                                      </p:cBhvr>
                                      <p:tavLst>
                                        <p:tav tm="0">
                                          <p:val>
                                            <p:strVal val="#ppt_y"/>
                                          </p:val>
                                        </p:tav>
                                        <p:tav tm="100000">
                                          <p:val>
                                            <p:strVal val="#ppt_y"/>
                                          </p:val>
                                        </p:tav>
                                      </p:tavLst>
                                    </p:anim>
                                    <p:anim calcmode="lin" valueType="num">
                                      <p:cBhvr>
                                        <p:cTn id="106" dur="500" fill="hold"/>
                                        <p:tgtEl>
                                          <p:spTgt spid="40"/>
                                        </p:tgtEl>
                                        <p:attrNameLst>
                                          <p:attrName>ppt_w</p:attrName>
                                        </p:attrNameLst>
                                      </p:cBhvr>
                                      <p:tavLst>
                                        <p:tav tm="0">
                                          <p:val>
                                            <p:fltVal val="0"/>
                                          </p:val>
                                        </p:tav>
                                        <p:tav tm="100000">
                                          <p:val>
                                            <p:strVal val="#ppt_w"/>
                                          </p:val>
                                        </p:tav>
                                      </p:tavLst>
                                    </p:anim>
                                    <p:anim calcmode="lin" valueType="num">
                                      <p:cBhvr>
                                        <p:cTn id="107" dur="500" fill="hold"/>
                                        <p:tgtEl>
                                          <p:spTgt spid="40"/>
                                        </p:tgtEl>
                                        <p:attrNameLst>
                                          <p:attrName>ppt_h</p:attrName>
                                        </p:attrNameLst>
                                      </p:cBhvr>
                                      <p:tavLst>
                                        <p:tav tm="0">
                                          <p:val>
                                            <p:strVal val="#ppt_h"/>
                                          </p:val>
                                        </p:tav>
                                        <p:tav tm="100000">
                                          <p:val>
                                            <p:strVal val="#ppt_h"/>
                                          </p:val>
                                        </p:tav>
                                      </p:tavLst>
                                    </p:anim>
                                  </p:childTnLst>
                                </p:cTn>
                              </p:par>
                            </p:childTnLst>
                          </p:cTn>
                        </p:par>
                        <p:par>
                          <p:cTn id="108" fill="hold">
                            <p:stCondLst>
                              <p:cond delay="1400"/>
                            </p:stCondLst>
                            <p:childTnLst>
                              <p:par>
                                <p:cTn id="109" presetID="1" presetClass="entr" presetSubtype="0" fill="hold" grpId="0" nodeType="afterEffect">
                                  <p:stCondLst>
                                    <p:cond delay="0"/>
                                  </p:stCondLst>
                                  <p:childTnLst>
                                    <p:set>
                                      <p:cBhvr>
                                        <p:cTn id="110" dur="1" fill="hold">
                                          <p:stCondLst>
                                            <p:cond delay="0"/>
                                          </p:stCondLst>
                                        </p:cTn>
                                        <p:tgtEl>
                                          <p:spTgt spid="49"/>
                                        </p:tgtEl>
                                        <p:attrNameLst>
                                          <p:attrName>style.visibility</p:attrName>
                                        </p:attrNameLst>
                                      </p:cBhvr>
                                      <p:to>
                                        <p:strVal val="visible"/>
                                      </p:to>
                                    </p:set>
                                  </p:childTnLst>
                                </p:cTn>
                              </p:par>
                            </p:childTnLst>
                          </p:cTn>
                        </p:par>
                        <p:par>
                          <p:cTn id="111" fill="hold">
                            <p:stCondLst>
                              <p:cond delay="1400"/>
                            </p:stCondLst>
                            <p:childTnLst>
                              <p:par>
                                <p:cTn id="112" presetID="17" presetClass="entr" presetSubtype="1" fill="hold" nodeType="afterEffect">
                                  <p:stCondLst>
                                    <p:cond delay="0"/>
                                  </p:stCondLst>
                                  <p:childTnLst>
                                    <p:set>
                                      <p:cBhvr>
                                        <p:cTn id="113" dur="1" fill="hold">
                                          <p:stCondLst>
                                            <p:cond delay="0"/>
                                          </p:stCondLst>
                                        </p:cTn>
                                        <p:tgtEl>
                                          <p:spTgt spid="12"/>
                                        </p:tgtEl>
                                        <p:attrNameLst>
                                          <p:attrName>style.visibility</p:attrName>
                                        </p:attrNameLst>
                                      </p:cBhvr>
                                      <p:to>
                                        <p:strVal val="visible"/>
                                      </p:to>
                                    </p:set>
                                    <p:anim calcmode="lin" valueType="num">
                                      <p:cBhvr>
                                        <p:cTn id="114" dur="500" fill="hold"/>
                                        <p:tgtEl>
                                          <p:spTgt spid="12"/>
                                        </p:tgtEl>
                                        <p:attrNameLst>
                                          <p:attrName>ppt_x</p:attrName>
                                        </p:attrNameLst>
                                      </p:cBhvr>
                                      <p:tavLst>
                                        <p:tav tm="0">
                                          <p:val>
                                            <p:strVal val="#ppt_x"/>
                                          </p:val>
                                        </p:tav>
                                        <p:tav tm="100000">
                                          <p:val>
                                            <p:strVal val="#ppt_x"/>
                                          </p:val>
                                        </p:tav>
                                      </p:tavLst>
                                    </p:anim>
                                    <p:anim calcmode="lin" valueType="num">
                                      <p:cBhvr>
                                        <p:cTn id="115" dur="500" fill="hold"/>
                                        <p:tgtEl>
                                          <p:spTgt spid="12"/>
                                        </p:tgtEl>
                                        <p:attrNameLst>
                                          <p:attrName>ppt_y</p:attrName>
                                        </p:attrNameLst>
                                      </p:cBhvr>
                                      <p:tavLst>
                                        <p:tav tm="0">
                                          <p:val>
                                            <p:strVal val="#ppt_y-#ppt_h/2"/>
                                          </p:val>
                                        </p:tav>
                                        <p:tav tm="100000">
                                          <p:val>
                                            <p:strVal val="#ppt_y"/>
                                          </p:val>
                                        </p:tav>
                                      </p:tavLst>
                                    </p:anim>
                                    <p:anim calcmode="lin" valueType="num">
                                      <p:cBhvr>
                                        <p:cTn id="116" dur="500" fill="hold"/>
                                        <p:tgtEl>
                                          <p:spTgt spid="12"/>
                                        </p:tgtEl>
                                        <p:attrNameLst>
                                          <p:attrName>ppt_w</p:attrName>
                                        </p:attrNameLst>
                                      </p:cBhvr>
                                      <p:tavLst>
                                        <p:tav tm="0">
                                          <p:val>
                                            <p:strVal val="#ppt_w"/>
                                          </p:val>
                                        </p:tav>
                                        <p:tav tm="100000">
                                          <p:val>
                                            <p:strVal val="#ppt_w"/>
                                          </p:val>
                                        </p:tav>
                                      </p:tavLst>
                                    </p:anim>
                                    <p:anim calcmode="lin" valueType="num">
                                      <p:cBhvr>
                                        <p:cTn id="117" dur="500" fill="hold"/>
                                        <p:tgtEl>
                                          <p:spTgt spid="12"/>
                                        </p:tgtEl>
                                        <p:attrNameLst>
                                          <p:attrName>ppt_h</p:attrName>
                                        </p:attrNameLst>
                                      </p:cBhvr>
                                      <p:tavLst>
                                        <p:tav tm="0">
                                          <p:val>
                                            <p:fltVal val="0"/>
                                          </p:val>
                                        </p:tav>
                                        <p:tav tm="100000">
                                          <p:val>
                                            <p:strVal val="#ppt_h"/>
                                          </p:val>
                                        </p:tav>
                                      </p:tavLst>
                                    </p:anim>
                                  </p:childTnLst>
                                </p:cTn>
                              </p:par>
                            </p:childTnLst>
                          </p:cTn>
                        </p:par>
                        <p:par>
                          <p:cTn id="118" fill="hold">
                            <p:stCondLst>
                              <p:cond delay="1900"/>
                            </p:stCondLst>
                            <p:childTnLst>
                              <p:par>
                                <p:cTn id="119" presetID="1" presetClass="entr" presetSubtype="0" fill="hold" grpId="0" nodeType="afterEffect">
                                  <p:stCondLst>
                                    <p:cond delay="0"/>
                                  </p:stCondLst>
                                  <p:childTnLst>
                                    <p:set>
                                      <p:cBhvr>
                                        <p:cTn id="1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 grpId="0" animBg="1"/>
      <p:bldP spid="9" grpId="1" animBg="1"/>
      <p:bldP spid="35" grpId="0" animBg="1"/>
      <p:bldP spid="45" grpId="0"/>
      <p:bldP spid="45" grpId="1"/>
      <p:bldP spid="46" grpId="0"/>
      <p:bldP spid="46" grpId="1"/>
      <p:bldP spid="47" grpId="0"/>
      <p:bldP spid="48" grpId="0"/>
      <p:bldP spid="49"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ctr">
              <a:lnSpc>
                <a:spcPct val="150000"/>
              </a:lnSpc>
              <a:buFontTx/>
              <a:buNone/>
              <a:defRPr/>
            </a:pPr>
            <a:r>
              <a:rPr lang="zh-CN" altLang="en-US" sz="2400" b="1" dirty="0">
                <a:latin typeface="Times New Roman" pitchFamily="18" charset="0"/>
                <a:ea typeface="华文中宋" pitchFamily="2" charset="-122"/>
                <a:cs typeface="Times New Roman" pitchFamily="18" charset="0"/>
              </a:rPr>
              <a:t>基本概念</a:t>
            </a:r>
            <a:endParaRPr lang="en-US" altLang="zh-CN" sz="1000" dirty="0">
              <a:latin typeface="Times New Roman" pitchFamily="18" charset="0"/>
              <a:ea typeface="华文中宋" pitchFamily="2" charset="-122"/>
              <a:cs typeface="Times New Roman" pitchFamily="18" charset="0"/>
            </a:endParaRPr>
          </a:p>
          <a:p>
            <a:pPr marL="457200" indent="457200" algn="just">
              <a:lnSpc>
                <a:spcPct val="150000"/>
              </a:lnSpc>
              <a:buFontTx/>
              <a:buNone/>
              <a:defRPr/>
            </a:pPr>
            <a:endParaRPr lang="zh-CN" altLang="en-US" sz="1800" dirty="0">
              <a:solidFill>
                <a:srgbClr val="C00000"/>
              </a:solidFill>
              <a:latin typeface="Times New Roman" pitchFamily="18" charset="0"/>
              <a:ea typeface="华文中宋" pitchFamily="2" charset="-122"/>
              <a:cs typeface="Times New Roman" pitchFamily="18" charset="0"/>
            </a:endParaRPr>
          </a:p>
          <a:p>
            <a:pPr marL="457200" indent="457200" algn="just">
              <a:lnSpc>
                <a:spcPct val="150000"/>
              </a:lnSpc>
              <a:buFontTx/>
              <a:buNone/>
              <a:defRPr/>
            </a:pPr>
            <a:endParaRPr lang="en-US" altLang="zh-CN" sz="1800" dirty="0">
              <a:solidFill>
                <a:srgbClr val="C00000"/>
              </a:solidFill>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zh-CN" altLang="en-US"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二、路网协调路径集的形成机理与优选方法</a:t>
            </a:r>
          </a:p>
        </p:txBody>
      </p:sp>
      <p:pic>
        <p:nvPicPr>
          <p:cNvPr id="31748"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0808" y="3536950"/>
            <a:ext cx="7277100"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3014045" y="1537356"/>
            <a:ext cx="5985493" cy="4483932"/>
          </a:xfrm>
          <a:prstGeom prst="rect">
            <a:avLst/>
          </a:prstGeom>
        </p:spPr>
      </p:pic>
      <p:sp>
        <p:nvSpPr>
          <p:cNvPr id="3" name="矩形 2"/>
          <p:cNvSpPr/>
          <p:nvPr/>
        </p:nvSpPr>
        <p:spPr>
          <a:xfrm>
            <a:off x="-324544" y="1673225"/>
            <a:ext cx="3168352" cy="3416320"/>
          </a:xfrm>
          <a:prstGeom prst="rect">
            <a:avLst/>
          </a:prstGeom>
        </p:spPr>
        <p:txBody>
          <a:bodyPr wrap="square">
            <a:spAutoFit/>
          </a:bodyPr>
          <a:lstStyle/>
          <a:p>
            <a:pPr marL="742950" indent="-285750" algn="just">
              <a:lnSpc>
                <a:spcPct val="150000"/>
              </a:lnSpc>
              <a:buFont typeface="Wingdings" panose="05000000000000000000" pitchFamily="2" charset="2"/>
              <a:buChar char="Ø"/>
              <a:defRPr/>
            </a:pPr>
            <a:r>
              <a:rPr lang="zh-CN" altLang="en-US" dirty="0">
                <a:solidFill>
                  <a:srgbClr val="C00000"/>
                </a:solidFill>
                <a:latin typeface="Times New Roman" pitchFamily="18" charset="0"/>
                <a:ea typeface="华文中宋" pitchFamily="2" charset="-122"/>
                <a:cs typeface="Times New Roman" pitchFamily="18" charset="0"/>
              </a:rPr>
              <a:t>父路径</a:t>
            </a:r>
            <a:r>
              <a:rPr lang="zh-CN" altLang="en-US" dirty="0">
                <a:latin typeface="Times New Roman" pitchFamily="18" charset="0"/>
                <a:ea typeface="华文中宋" pitchFamily="2" charset="-122"/>
                <a:cs typeface="Times New Roman" pitchFamily="18" charset="0"/>
              </a:rPr>
              <a:t>：父路径是指在某一条协调路径链上，两条相连协调路径中的</a:t>
            </a:r>
            <a:r>
              <a:rPr lang="zh-CN" altLang="en-US" dirty="0">
                <a:solidFill>
                  <a:srgbClr val="C00000"/>
                </a:solidFill>
                <a:latin typeface="Times New Roman" pitchFamily="18" charset="0"/>
                <a:ea typeface="华文中宋" pitchFamily="2" charset="-122"/>
                <a:cs typeface="Times New Roman" pitchFamily="18" charset="0"/>
              </a:rPr>
              <a:t>上游路径</a:t>
            </a:r>
          </a:p>
          <a:p>
            <a:pPr marL="742950" indent="-285750" algn="just">
              <a:lnSpc>
                <a:spcPct val="150000"/>
              </a:lnSpc>
              <a:buFont typeface="Wingdings" panose="05000000000000000000" pitchFamily="2" charset="2"/>
              <a:buChar char="Ø"/>
              <a:defRPr/>
            </a:pPr>
            <a:r>
              <a:rPr lang="zh-CN" altLang="en-US" dirty="0">
                <a:solidFill>
                  <a:srgbClr val="C00000"/>
                </a:solidFill>
                <a:latin typeface="Times New Roman" pitchFamily="18" charset="0"/>
                <a:ea typeface="华文中宋" pitchFamily="2" charset="-122"/>
                <a:cs typeface="Times New Roman" pitchFamily="18" charset="0"/>
              </a:rPr>
              <a:t>子路径</a:t>
            </a:r>
            <a:r>
              <a:rPr lang="zh-CN" altLang="en-US" dirty="0">
                <a:latin typeface="Times New Roman" pitchFamily="18" charset="0"/>
                <a:ea typeface="华文中宋" pitchFamily="2" charset="-122"/>
                <a:cs typeface="Times New Roman" pitchFamily="18" charset="0"/>
              </a:rPr>
              <a:t>：子路径是指在某一条协调路径链上，两条相连协调路径中的</a:t>
            </a:r>
            <a:r>
              <a:rPr lang="zh-CN" altLang="en-US" dirty="0">
                <a:solidFill>
                  <a:srgbClr val="C00000"/>
                </a:solidFill>
                <a:latin typeface="Times New Roman" pitchFamily="18" charset="0"/>
                <a:ea typeface="华文中宋" pitchFamily="2" charset="-122"/>
                <a:cs typeface="Times New Roman" pitchFamily="18" charset="0"/>
              </a:rPr>
              <a:t>下游路径</a:t>
            </a:r>
          </a:p>
        </p:txBody>
      </p:sp>
      <p:cxnSp>
        <p:nvCxnSpPr>
          <p:cNvPr id="7" name="直接连接符 6">
            <a:extLst>
              <a:ext uri="{FF2B5EF4-FFF2-40B4-BE49-F238E27FC236}">
                <a16:creationId xmlns:a16="http://schemas.microsoft.com/office/drawing/2014/main" id="{4228A818-381E-4B71-B6BB-2BB3F8E9A03E}"/>
              </a:ext>
            </a:extLst>
          </p:cNvPr>
          <p:cNvCxnSpPr>
            <a:cxnSpLocks/>
          </p:cNvCxnSpPr>
          <p:nvPr/>
        </p:nvCxnSpPr>
        <p:spPr>
          <a:xfrm>
            <a:off x="3014045" y="3861048"/>
            <a:ext cx="4510283"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FC7DFA5-4AE3-4910-90A7-278389E1883F}"/>
              </a:ext>
            </a:extLst>
          </p:cNvPr>
          <p:cNvCxnSpPr>
            <a:cxnSpLocks/>
          </p:cNvCxnSpPr>
          <p:nvPr/>
        </p:nvCxnSpPr>
        <p:spPr>
          <a:xfrm>
            <a:off x="3014045" y="3861048"/>
            <a:ext cx="2998115"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6D85F7E-F0D6-4958-A0CA-B78AE06D1836}"/>
              </a:ext>
            </a:extLst>
          </p:cNvPr>
          <p:cNvCxnSpPr>
            <a:cxnSpLocks/>
          </p:cNvCxnSpPr>
          <p:nvPr/>
        </p:nvCxnSpPr>
        <p:spPr>
          <a:xfrm>
            <a:off x="4526213" y="3861048"/>
            <a:ext cx="2998115" cy="0"/>
          </a:xfrm>
          <a:prstGeom prst="line">
            <a:avLst/>
          </a:prstGeom>
          <a:ln w="38100">
            <a:solidFill>
              <a:srgbClr val="0099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9FAC0C1-EE4B-4D95-B978-7F7549188A56}"/>
              </a:ext>
            </a:extLst>
          </p:cNvPr>
          <p:cNvSpPr txBox="1"/>
          <p:nvPr/>
        </p:nvSpPr>
        <p:spPr>
          <a:xfrm>
            <a:off x="4331464" y="3860018"/>
            <a:ext cx="520302" cy="369332"/>
          </a:xfrm>
          <a:prstGeom prst="rect">
            <a:avLst/>
          </a:prstGeom>
          <a:noFill/>
        </p:spPr>
        <p:txBody>
          <a:bodyPr wrap="square">
            <a:spAutoFit/>
          </a:bodyPr>
          <a:lstStyle/>
          <a:p>
            <a:r>
              <a:rPr lang="en-US" altLang="zh-CN" sz="1800" i="1" dirty="0" err="1">
                <a:solidFill>
                  <a:srgbClr val="C00000"/>
                </a:solidFill>
                <a:effectLst/>
                <a:latin typeface="Times New Roman" panose="02020603050405020304" pitchFamily="18" charset="0"/>
                <a:ea typeface="宋体" panose="02010600030101010101" pitchFamily="2" charset="-122"/>
              </a:rPr>
              <a:t>P</a:t>
            </a:r>
            <a:r>
              <a:rPr lang="en-US" altLang="zh-CN" sz="1800" baseline="-25000" dirty="0" err="1">
                <a:solidFill>
                  <a:srgbClr val="C00000"/>
                </a:solidFill>
                <a:effectLst/>
                <a:latin typeface="Times New Roman" panose="02020603050405020304" pitchFamily="18" charset="0"/>
              </a:rPr>
              <a:t>1</a:t>
            </a:r>
            <a:endParaRPr lang="zh-CN" altLang="en-US" dirty="0">
              <a:solidFill>
                <a:srgbClr val="C00000"/>
              </a:solidFill>
            </a:endParaRPr>
          </a:p>
        </p:txBody>
      </p:sp>
      <p:sp>
        <p:nvSpPr>
          <p:cNvPr id="19" name="文本框 18">
            <a:extLst>
              <a:ext uri="{FF2B5EF4-FFF2-40B4-BE49-F238E27FC236}">
                <a16:creationId xmlns:a16="http://schemas.microsoft.com/office/drawing/2014/main" id="{83273F1A-8691-431A-BB7D-6225CB75A620}"/>
              </a:ext>
            </a:extLst>
          </p:cNvPr>
          <p:cNvSpPr txBox="1"/>
          <p:nvPr/>
        </p:nvSpPr>
        <p:spPr>
          <a:xfrm>
            <a:off x="6911423" y="3860018"/>
            <a:ext cx="520302" cy="369332"/>
          </a:xfrm>
          <a:prstGeom prst="rect">
            <a:avLst/>
          </a:prstGeom>
          <a:noFill/>
        </p:spPr>
        <p:txBody>
          <a:bodyPr wrap="square">
            <a:spAutoFit/>
          </a:bodyPr>
          <a:lstStyle/>
          <a:p>
            <a:r>
              <a:rPr lang="en-US" altLang="zh-CN" sz="1800" i="1" dirty="0" err="1">
                <a:solidFill>
                  <a:srgbClr val="009900"/>
                </a:solidFill>
                <a:effectLst/>
                <a:latin typeface="Times New Roman" panose="02020603050405020304" pitchFamily="18" charset="0"/>
                <a:ea typeface="宋体" panose="02010600030101010101" pitchFamily="2" charset="-122"/>
              </a:rPr>
              <a:t>P</a:t>
            </a:r>
            <a:r>
              <a:rPr lang="en-US" altLang="zh-CN" sz="1800" baseline="-25000" dirty="0" err="1">
                <a:solidFill>
                  <a:srgbClr val="009900"/>
                </a:solidFill>
                <a:effectLst/>
                <a:latin typeface="Times New Roman" panose="02020603050405020304" pitchFamily="18" charset="0"/>
                <a:ea typeface="宋体" panose="02010600030101010101" pitchFamily="2" charset="-122"/>
              </a:rPr>
              <a:t>2</a:t>
            </a:r>
            <a:endParaRPr lang="zh-CN" altLang="en-US" dirty="0">
              <a:solidFill>
                <a:srgbClr val="009900"/>
              </a:solidFill>
            </a:endParaRPr>
          </a:p>
        </p:txBody>
      </p:sp>
      <p:sp>
        <p:nvSpPr>
          <p:cNvPr id="20" name="文本框 19">
            <a:extLst>
              <a:ext uri="{FF2B5EF4-FFF2-40B4-BE49-F238E27FC236}">
                <a16:creationId xmlns:a16="http://schemas.microsoft.com/office/drawing/2014/main" id="{455D49CC-160B-45CF-9D1C-DD248E9154F4}"/>
              </a:ext>
            </a:extLst>
          </p:cNvPr>
          <p:cNvSpPr txBox="1"/>
          <p:nvPr/>
        </p:nvSpPr>
        <p:spPr>
          <a:xfrm>
            <a:off x="5765119" y="3886678"/>
            <a:ext cx="520302" cy="369332"/>
          </a:xfrm>
          <a:prstGeom prst="rect">
            <a:avLst/>
          </a:prstGeom>
          <a:noFill/>
        </p:spPr>
        <p:txBody>
          <a:bodyPr wrap="square">
            <a:spAutoFit/>
          </a:bodyPr>
          <a:lstStyle/>
          <a:p>
            <a:r>
              <a:rPr lang="en-US" altLang="zh-CN" i="1" dirty="0">
                <a:solidFill>
                  <a:srgbClr val="0000FF"/>
                </a:solidFill>
                <a:latin typeface="Times New Roman" pitchFamily="18" charset="0"/>
                <a:ea typeface="华文中宋" pitchFamily="2" charset="-122"/>
                <a:cs typeface="Times New Roman" pitchFamily="18" charset="0"/>
              </a:rPr>
              <a:t>L</a:t>
            </a:r>
            <a:r>
              <a:rPr lang="en-US" altLang="zh-CN" sz="1800" baseline="-25000" dirty="0">
                <a:solidFill>
                  <a:srgbClr val="0000FF"/>
                </a:solidFill>
                <a:effectLst/>
                <a:latin typeface="Times New Roman" panose="02020603050405020304" pitchFamily="18" charset="0"/>
              </a:rPr>
              <a:t>1</a:t>
            </a:r>
            <a:endParaRPr lang="zh-CN" altLang="en-US" dirty="0">
              <a:solidFill>
                <a:srgbClr val="0000FF"/>
              </a:solidFill>
            </a:endParaRPr>
          </a:p>
        </p:txBody>
      </p:sp>
      <p:cxnSp>
        <p:nvCxnSpPr>
          <p:cNvPr id="21" name="直接连接符 20">
            <a:extLst>
              <a:ext uri="{FF2B5EF4-FFF2-40B4-BE49-F238E27FC236}">
                <a16:creationId xmlns:a16="http://schemas.microsoft.com/office/drawing/2014/main" id="{D499D3F4-5595-4E2E-B57C-D897CD2B96DF}"/>
              </a:ext>
            </a:extLst>
          </p:cNvPr>
          <p:cNvCxnSpPr>
            <a:cxnSpLocks/>
            <a:endCxn id="22" idx="2"/>
          </p:cNvCxnSpPr>
          <p:nvPr/>
        </p:nvCxnSpPr>
        <p:spPr>
          <a:xfrm flipV="1">
            <a:off x="4644008" y="3795702"/>
            <a:ext cx="1932086" cy="59978"/>
          </a:xfrm>
          <a:prstGeom prst="line">
            <a:avLst/>
          </a:prstGeom>
          <a:ln w="38100">
            <a:solidFill>
              <a:srgbClr val="009900"/>
            </a:solidFill>
          </a:ln>
        </p:spPr>
        <p:style>
          <a:lnRef idx="1">
            <a:schemeClr val="accent1"/>
          </a:lnRef>
          <a:fillRef idx="0">
            <a:schemeClr val="accent1"/>
          </a:fillRef>
          <a:effectRef idx="0">
            <a:schemeClr val="accent1"/>
          </a:effectRef>
          <a:fontRef idx="minor">
            <a:schemeClr val="tx1"/>
          </a:fontRef>
        </p:style>
      </p:cxnSp>
      <p:sp>
        <p:nvSpPr>
          <p:cNvPr id="22" name="弧形 21">
            <a:extLst>
              <a:ext uri="{FF2B5EF4-FFF2-40B4-BE49-F238E27FC236}">
                <a16:creationId xmlns:a16="http://schemas.microsoft.com/office/drawing/2014/main" id="{F21233DE-078D-45F9-B49A-460E7687412C}"/>
              </a:ext>
            </a:extLst>
          </p:cNvPr>
          <p:cNvSpPr/>
          <p:nvPr/>
        </p:nvSpPr>
        <p:spPr>
          <a:xfrm rot="5400000">
            <a:off x="6315944" y="3259649"/>
            <a:ext cx="520300" cy="551805"/>
          </a:xfrm>
          <a:prstGeom prst="arc">
            <a:avLst/>
          </a:prstGeom>
          <a:ln w="38100">
            <a:solidFill>
              <a:srgbClr val="00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256BD10A-B154-444D-826A-A7B7E44B002B}"/>
              </a:ext>
            </a:extLst>
          </p:cNvPr>
          <p:cNvCxnSpPr>
            <a:cxnSpLocks/>
            <a:stCxn id="22" idx="0"/>
          </p:cNvCxnSpPr>
          <p:nvPr/>
        </p:nvCxnSpPr>
        <p:spPr>
          <a:xfrm flipV="1">
            <a:off x="6851997" y="2852936"/>
            <a:ext cx="0" cy="682616"/>
          </a:xfrm>
          <a:prstGeom prst="line">
            <a:avLst/>
          </a:prstGeom>
          <a:ln w="38100">
            <a:solidFill>
              <a:srgbClr val="0099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B8848F4-411E-491F-906C-C74D72A44B41}"/>
              </a:ext>
            </a:extLst>
          </p:cNvPr>
          <p:cNvSpPr txBox="1"/>
          <p:nvPr/>
        </p:nvSpPr>
        <p:spPr>
          <a:xfrm>
            <a:off x="6850125" y="2927987"/>
            <a:ext cx="520302" cy="369332"/>
          </a:xfrm>
          <a:prstGeom prst="rect">
            <a:avLst/>
          </a:prstGeom>
          <a:noFill/>
        </p:spPr>
        <p:txBody>
          <a:bodyPr wrap="square">
            <a:spAutoFit/>
          </a:bodyPr>
          <a:lstStyle/>
          <a:p>
            <a:r>
              <a:rPr lang="en-US" altLang="zh-CN" sz="1800" i="1" dirty="0" err="1">
                <a:solidFill>
                  <a:srgbClr val="009900"/>
                </a:solidFill>
                <a:effectLst/>
                <a:latin typeface="Times New Roman" panose="02020603050405020304" pitchFamily="18" charset="0"/>
                <a:ea typeface="宋体" panose="02010600030101010101" pitchFamily="2" charset="-122"/>
              </a:rPr>
              <a:t>P</a:t>
            </a:r>
            <a:r>
              <a:rPr lang="en-US" altLang="zh-CN" sz="1800" baseline="-25000" dirty="0" err="1">
                <a:solidFill>
                  <a:srgbClr val="009900"/>
                </a:solidFill>
                <a:effectLst/>
                <a:latin typeface="Times New Roman" panose="02020603050405020304" pitchFamily="18" charset="0"/>
                <a:ea typeface="宋体" panose="02010600030101010101" pitchFamily="2" charset="-122"/>
              </a:rPr>
              <a:t>3</a:t>
            </a:r>
            <a:endParaRPr lang="zh-CN" altLang="en-US" dirty="0">
              <a:solidFill>
                <a:srgbClr val="009900"/>
              </a:solidFill>
            </a:endParaRPr>
          </a:p>
        </p:txBody>
      </p:sp>
      <p:cxnSp>
        <p:nvCxnSpPr>
          <p:cNvPr id="25" name="直接连接符 24">
            <a:extLst>
              <a:ext uri="{FF2B5EF4-FFF2-40B4-BE49-F238E27FC236}">
                <a16:creationId xmlns:a16="http://schemas.microsoft.com/office/drawing/2014/main" id="{7EA31002-D414-4A96-9F17-DCC00E69AC47}"/>
              </a:ext>
            </a:extLst>
          </p:cNvPr>
          <p:cNvCxnSpPr>
            <a:cxnSpLocks/>
            <a:endCxn id="26" idx="2"/>
          </p:cNvCxnSpPr>
          <p:nvPr/>
        </p:nvCxnSpPr>
        <p:spPr>
          <a:xfrm>
            <a:off x="4408809" y="3852249"/>
            <a:ext cx="2007690" cy="26518"/>
          </a:xfrm>
          <a:prstGeom prst="line">
            <a:avLst/>
          </a:prstGeom>
          <a:ln w="38100">
            <a:solidFill>
              <a:srgbClr val="009900"/>
            </a:solidFill>
          </a:ln>
        </p:spPr>
        <p:style>
          <a:lnRef idx="1">
            <a:schemeClr val="accent1"/>
          </a:lnRef>
          <a:fillRef idx="0">
            <a:schemeClr val="accent1"/>
          </a:fillRef>
          <a:effectRef idx="0">
            <a:schemeClr val="accent1"/>
          </a:effectRef>
          <a:fontRef idx="minor">
            <a:schemeClr val="tx1"/>
          </a:fontRef>
        </p:style>
      </p:cxnSp>
      <p:sp>
        <p:nvSpPr>
          <p:cNvPr id="26" name="弧形 25">
            <a:extLst>
              <a:ext uri="{FF2B5EF4-FFF2-40B4-BE49-F238E27FC236}">
                <a16:creationId xmlns:a16="http://schemas.microsoft.com/office/drawing/2014/main" id="{5AC2E41E-A44A-4B2D-9809-3B5D07872868}"/>
              </a:ext>
            </a:extLst>
          </p:cNvPr>
          <p:cNvSpPr/>
          <p:nvPr/>
        </p:nvSpPr>
        <p:spPr>
          <a:xfrm rot="16247523" flipV="1">
            <a:off x="6152753" y="3862990"/>
            <a:ext cx="520300" cy="551805"/>
          </a:xfrm>
          <a:prstGeom prst="arc">
            <a:avLst/>
          </a:prstGeom>
          <a:ln w="38100">
            <a:solidFill>
              <a:srgbClr val="00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B6908297-F772-49C3-A211-996E071454BF}"/>
              </a:ext>
            </a:extLst>
          </p:cNvPr>
          <p:cNvCxnSpPr>
            <a:cxnSpLocks/>
            <a:stCxn id="26" idx="0"/>
          </p:cNvCxnSpPr>
          <p:nvPr/>
        </p:nvCxnSpPr>
        <p:spPr>
          <a:xfrm flipH="1">
            <a:off x="6678452" y="4142706"/>
            <a:ext cx="10327" cy="726454"/>
          </a:xfrm>
          <a:prstGeom prst="line">
            <a:avLst/>
          </a:prstGeom>
          <a:ln w="38100">
            <a:solidFill>
              <a:srgbClr val="0099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6AE7FEA-8D58-446D-9906-AC0B9F86224B}"/>
              </a:ext>
            </a:extLst>
          </p:cNvPr>
          <p:cNvSpPr txBox="1"/>
          <p:nvPr/>
        </p:nvSpPr>
        <p:spPr>
          <a:xfrm>
            <a:off x="6232709" y="4376480"/>
            <a:ext cx="520302" cy="369332"/>
          </a:xfrm>
          <a:prstGeom prst="rect">
            <a:avLst/>
          </a:prstGeom>
          <a:noFill/>
        </p:spPr>
        <p:txBody>
          <a:bodyPr wrap="square">
            <a:spAutoFit/>
          </a:bodyPr>
          <a:lstStyle/>
          <a:p>
            <a:r>
              <a:rPr lang="en-US" altLang="zh-CN" sz="1800" i="1" dirty="0" err="1">
                <a:solidFill>
                  <a:srgbClr val="009900"/>
                </a:solidFill>
                <a:effectLst/>
                <a:latin typeface="Times New Roman" panose="02020603050405020304" pitchFamily="18" charset="0"/>
                <a:ea typeface="宋体" panose="02010600030101010101" pitchFamily="2" charset="-122"/>
              </a:rPr>
              <a:t>P</a:t>
            </a:r>
            <a:r>
              <a:rPr lang="en-US" altLang="zh-CN" sz="1800" baseline="-25000" dirty="0" err="1">
                <a:solidFill>
                  <a:srgbClr val="009900"/>
                </a:solidFill>
                <a:effectLst/>
                <a:latin typeface="Times New Roman" panose="02020603050405020304" pitchFamily="18" charset="0"/>
                <a:ea typeface="宋体" panose="02010600030101010101" pitchFamily="2" charset="-122"/>
              </a:rPr>
              <a:t>4</a:t>
            </a:r>
            <a:endParaRPr lang="zh-CN" altLang="en-US" dirty="0">
              <a:solidFill>
                <a:srgbClr val="009900"/>
              </a:solidFill>
            </a:endParaRPr>
          </a:p>
        </p:txBody>
      </p:sp>
    </p:spTree>
    <p:custDataLst>
      <p:tags r:id="rId1"/>
    </p:custDataLst>
    <p:extLst>
      <p:ext uri="{BB962C8B-B14F-4D97-AF65-F5344CB8AC3E}">
        <p14:creationId xmlns:p14="http://schemas.microsoft.com/office/powerpoint/2010/main" val="3667560153"/>
      </p:ext>
    </p:extLst>
  </p:cSld>
  <p:clrMapOvr>
    <a:masterClrMapping/>
  </p:clrMapOvr>
  <mc:AlternateContent xmlns:mc="http://schemas.openxmlformats.org/markup-compatibility/2006" xmlns:p14="http://schemas.microsoft.com/office/powerpoint/2010/main">
    <mc:Choice Requires="p14">
      <p:transition spd="slow" p14:dur="2000" advTm="269"/>
    </mc:Choice>
    <mc:Fallback xmlns="">
      <p:transition spd="slow" advTm="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grpId="2" nodeType="with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7" presetClass="entr" presetSubtype="8"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300" fill="hold"/>
                                        <p:tgtEl>
                                          <p:spTgt spid="21"/>
                                        </p:tgtEl>
                                        <p:attrNameLst>
                                          <p:attrName>ppt_x</p:attrName>
                                        </p:attrNameLst>
                                      </p:cBhvr>
                                      <p:tavLst>
                                        <p:tav tm="0">
                                          <p:val>
                                            <p:strVal val="#ppt_x-#ppt_w/2"/>
                                          </p:val>
                                        </p:tav>
                                        <p:tav tm="100000">
                                          <p:val>
                                            <p:strVal val="#ppt_x"/>
                                          </p:val>
                                        </p:tav>
                                      </p:tavLst>
                                    </p:anim>
                                    <p:anim calcmode="lin" valueType="num">
                                      <p:cBhvr>
                                        <p:cTn id="43" dur="300" fill="hold"/>
                                        <p:tgtEl>
                                          <p:spTgt spid="21"/>
                                        </p:tgtEl>
                                        <p:attrNameLst>
                                          <p:attrName>ppt_y</p:attrName>
                                        </p:attrNameLst>
                                      </p:cBhvr>
                                      <p:tavLst>
                                        <p:tav tm="0">
                                          <p:val>
                                            <p:strVal val="#ppt_y"/>
                                          </p:val>
                                        </p:tav>
                                        <p:tav tm="100000">
                                          <p:val>
                                            <p:strVal val="#ppt_y"/>
                                          </p:val>
                                        </p:tav>
                                      </p:tavLst>
                                    </p:anim>
                                    <p:anim calcmode="lin" valueType="num">
                                      <p:cBhvr>
                                        <p:cTn id="44" dur="300" fill="hold"/>
                                        <p:tgtEl>
                                          <p:spTgt spid="21"/>
                                        </p:tgtEl>
                                        <p:attrNameLst>
                                          <p:attrName>ppt_w</p:attrName>
                                        </p:attrNameLst>
                                      </p:cBhvr>
                                      <p:tavLst>
                                        <p:tav tm="0">
                                          <p:val>
                                            <p:fltVal val="0"/>
                                          </p:val>
                                        </p:tav>
                                        <p:tav tm="100000">
                                          <p:val>
                                            <p:strVal val="#ppt_w"/>
                                          </p:val>
                                        </p:tav>
                                      </p:tavLst>
                                    </p:anim>
                                    <p:anim calcmode="lin" valueType="num">
                                      <p:cBhvr>
                                        <p:cTn id="45" dur="300" fill="hold"/>
                                        <p:tgtEl>
                                          <p:spTgt spid="21"/>
                                        </p:tgtEl>
                                        <p:attrNameLst>
                                          <p:attrName>ppt_h</p:attrName>
                                        </p:attrNameLst>
                                      </p:cBhvr>
                                      <p:tavLst>
                                        <p:tav tm="0">
                                          <p:val>
                                            <p:strVal val="#ppt_h"/>
                                          </p:val>
                                        </p:tav>
                                        <p:tav tm="100000">
                                          <p:val>
                                            <p:strVal val="#ppt_h"/>
                                          </p:val>
                                        </p:tav>
                                      </p:tavLst>
                                    </p:anim>
                                  </p:childTnLst>
                                </p:cTn>
                              </p:par>
                            </p:childTnLst>
                          </p:cTn>
                        </p:par>
                        <p:par>
                          <p:cTn id="46" fill="hold">
                            <p:stCondLst>
                              <p:cond delay="300"/>
                            </p:stCondLst>
                            <p:childTnLst>
                              <p:par>
                                <p:cTn id="47" presetID="17" presetClass="entr" presetSubtype="4"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300" fill="hold"/>
                                        <p:tgtEl>
                                          <p:spTgt spid="22"/>
                                        </p:tgtEl>
                                        <p:attrNameLst>
                                          <p:attrName>ppt_x</p:attrName>
                                        </p:attrNameLst>
                                      </p:cBhvr>
                                      <p:tavLst>
                                        <p:tav tm="0">
                                          <p:val>
                                            <p:strVal val="#ppt_x"/>
                                          </p:val>
                                        </p:tav>
                                        <p:tav tm="100000">
                                          <p:val>
                                            <p:strVal val="#ppt_x"/>
                                          </p:val>
                                        </p:tav>
                                      </p:tavLst>
                                    </p:anim>
                                    <p:anim calcmode="lin" valueType="num">
                                      <p:cBhvr>
                                        <p:cTn id="50" dur="300" fill="hold"/>
                                        <p:tgtEl>
                                          <p:spTgt spid="22"/>
                                        </p:tgtEl>
                                        <p:attrNameLst>
                                          <p:attrName>ppt_y</p:attrName>
                                        </p:attrNameLst>
                                      </p:cBhvr>
                                      <p:tavLst>
                                        <p:tav tm="0">
                                          <p:val>
                                            <p:strVal val="#ppt_y+#ppt_h/2"/>
                                          </p:val>
                                        </p:tav>
                                        <p:tav tm="100000">
                                          <p:val>
                                            <p:strVal val="#ppt_y"/>
                                          </p:val>
                                        </p:tav>
                                      </p:tavLst>
                                    </p:anim>
                                    <p:anim calcmode="lin" valueType="num">
                                      <p:cBhvr>
                                        <p:cTn id="51" dur="300" fill="hold"/>
                                        <p:tgtEl>
                                          <p:spTgt spid="22"/>
                                        </p:tgtEl>
                                        <p:attrNameLst>
                                          <p:attrName>ppt_w</p:attrName>
                                        </p:attrNameLst>
                                      </p:cBhvr>
                                      <p:tavLst>
                                        <p:tav tm="0">
                                          <p:val>
                                            <p:strVal val="#ppt_w"/>
                                          </p:val>
                                        </p:tav>
                                        <p:tav tm="100000">
                                          <p:val>
                                            <p:strVal val="#ppt_w"/>
                                          </p:val>
                                        </p:tav>
                                      </p:tavLst>
                                    </p:anim>
                                    <p:anim calcmode="lin" valueType="num">
                                      <p:cBhvr>
                                        <p:cTn id="52" dur="300" fill="hold"/>
                                        <p:tgtEl>
                                          <p:spTgt spid="22"/>
                                        </p:tgtEl>
                                        <p:attrNameLst>
                                          <p:attrName>ppt_h</p:attrName>
                                        </p:attrNameLst>
                                      </p:cBhvr>
                                      <p:tavLst>
                                        <p:tav tm="0">
                                          <p:val>
                                            <p:fltVal val="0"/>
                                          </p:val>
                                        </p:tav>
                                        <p:tav tm="100000">
                                          <p:val>
                                            <p:strVal val="#ppt_h"/>
                                          </p:val>
                                        </p:tav>
                                      </p:tavLst>
                                    </p:anim>
                                  </p:childTnLst>
                                </p:cTn>
                              </p:par>
                            </p:childTnLst>
                          </p:cTn>
                        </p:par>
                        <p:par>
                          <p:cTn id="53" fill="hold">
                            <p:stCondLst>
                              <p:cond delay="600"/>
                            </p:stCondLst>
                            <p:childTnLst>
                              <p:par>
                                <p:cTn id="54" presetID="17" presetClass="entr" presetSubtype="4"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300" fill="hold"/>
                                        <p:tgtEl>
                                          <p:spTgt spid="23"/>
                                        </p:tgtEl>
                                        <p:attrNameLst>
                                          <p:attrName>ppt_x</p:attrName>
                                        </p:attrNameLst>
                                      </p:cBhvr>
                                      <p:tavLst>
                                        <p:tav tm="0">
                                          <p:val>
                                            <p:strVal val="#ppt_x"/>
                                          </p:val>
                                        </p:tav>
                                        <p:tav tm="100000">
                                          <p:val>
                                            <p:strVal val="#ppt_x"/>
                                          </p:val>
                                        </p:tav>
                                      </p:tavLst>
                                    </p:anim>
                                    <p:anim calcmode="lin" valueType="num">
                                      <p:cBhvr>
                                        <p:cTn id="57" dur="300" fill="hold"/>
                                        <p:tgtEl>
                                          <p:spTgt spid="23"/>
                                        </p:tgtEl>
                                        <p:attrNameLst>
                                          <p:attrName>ppt_y</p:attrName>
                                        </p:attrNameLst>
                                      </p:cBhvr>
                                      <p:tavLst>
                                        <p:tav tm="0">
                                          <p:val>
                                            <p:strVal val="#ppt_y+#ppt_h/2"/>
                                          </p:val>
                                        </p:tav>
                                        <p:tav tm="100000">
                                          <p:val>
                                            <p:strVal val="#ppt_y"/>
                                          </p:val>
                                        </p:tav>
                                      </p:tavLst>
                                    </p:anim>
                                    <p:anim calcmode="lin" valueType="num">
                                      <p:cBhvr>
                                        <p:cTn id="58" dur="300" fill="hold"/>
                                        <p:tgtEl>
                                          <p:spTgt spid="23"/>
                                        </p:tgtEl>
                                        <p:attrNameLst>
                                          <p:attrName>ppt_w</p:attrName>
                                        </p:attrNameLst>
                                      </p:cBhvr>
                                      <p:tavLst>
                                        <p:tav tm="0">
                                          <p:val>
                                            <p:strVal val="#ppt_w"/>
                                          </p:val>
                                        </p:tav>
                                        <p:tav tm="100000">
                                          <p:val>
                                            <p:strVal val="#ppt_w"/>
                                          </p:val>
                                        </p:tav>
                                      </p:tavLst>
                                    </p:anim>
                                    <p:anim calcmode="lin" valueType="num">
                                      <p:cBhvr>
                                        <p:cTn id="59" dur="300" fill="hold"/>
                                        <p:tgtEl>
                                          <p:spTgt spid="23"/>
                                        </p:tgtEl>
                                        <p:attrNameLst>
                                          <p:attrName>ppt_h</p:attrName>
                                        </p:attrNameLst>
                                      </p:cBhvr>
                                      <p:tavLst>
                                        <p:tav tm="0">
                                          <p:val>
                                            <p:fltVal val="0"/>
                                          </p:val>
                                        </p:tav>
                                        <p:tav tm="100000">
                                          <p:val>
                                            <p:strVal val="#ppt_h"/>
                                          </p:val>
                                        </p:tav>
                                      </p:tavLst>
                                    </p:anim>
                                  </p:childTnLst>
                                </p:cTn>
                              </p:par>
                            </p:childTnLst>
                          </p:cTn>
                        </p:par>
                        <p:par>
                          <p:cTn id="60" fill="hold">
                            <p:stCondLst>
                              <p:cond delay="900"/>
                            </p:stCondLst>
                            <p:childTnLst>
                              <p:par>
                                <p:cTn id="61" presetID="1"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par>
                          <p:cTn id="63" fill="hold">
                            <p:stCondLst>
                              <p:cond delay="900"/>
                            </p:stCondLst>
                            <p:childTnLst>
                              <p:par>
                                <p:cTn id="64" presetID="17" presetClass="entr" presetSubtype="10"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300" fill="hold"/>
                                        <p:tgtEl>
                                          <p:spTgt spid="25"/>
                                        </p:tgtEl>
                                        <p:attrNameLst>
                                          <p:attrName>ppt_w</p:attrName>
                                        </p:attrNameLst>
                                      </p:cBhvr>
                                      <p:tavLst>
                                        <p:tav tm="0">
                                          <p:val>
                                            <p:fltVal val="0"/>
                                          </p:val>
                                        </p:tav>
                                        <p:tav tm="100000">
                                          <p:val>
                                            <p:strVal val="#ppt_w"/>
                                          </p:val>
                                        </p:tav>
                                      </p:tavLst>
                                    </p:anim>
                                    <p:anim calcmode="lin" valueType="num">
                                      <p:cBhvr>
                                        <p:cTn id="67" dur="300" fill="hold"/>
                                        <p:tgtEl>
                                          <p:spTgt spid="25"/>
                                        </p:tgtEl>
                                        <p:attrNameLst>
                                          <p:attrName>ppt_h</p:attrName>
                                        </p:attrNameLst>
                                      </p:cBhvr>
                                      <p:tavLst>
                                        <p:tav tm="0">
                                          <p:val>
                                            <p:strVal val="#ppt_h"/>
                                          </p:val>
                                        </p:tav>
                                        <p:tav tm="100000">
                                          <p:val>
                                            <p:strVal val="#ppt_h"/>
                                          </p:val>
                                        </p:tav>
                                      </p:tavLst>
                                    </p:anim>
                                  </p:childTnLst>
                                </p:cTn>
                              </p:par>
                            </p:childTnLst>
                          </p:cTn>
                        </p:par>
                        <p:par>
                          <p:cTn id="68" fill="hold">
                            <p:stCondLst>
                              <p:cond delay="1200"/>
                            </p:stCondLst>
                            <p:childTnLst>
                              <p:par>
                                <p:cTn id="69" presetID="17" presetClass="entr" presetSubtype="10" fill="hold" grpId="0" nodeType="after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p:cTn id="71" dur="300" fill="hold"/>
                                        <p:tgtEl>
                                          <p:spTgt spid="26"/>
                                        </p:tgtEl>
                                        <p:attrNameLst>
                                          <p:attrName>ppt_w</p:attrName>
                                        </p:attrNameLst>
                                      </p:cBhvr>
                                      <p:tavLst>
                                        <p:tav tm="0">
                                          <p:val>
                                            <p:fltVal val="0"/>
                                          </p:val>
                                        </p:tav>
                                        <p:tav tm="100000">
                                          <p:val>
                                            <p:strVal val="#ppt_w"/>
                                          </p:val>
                                        </p:tav>
                                      </p:tavLst>
                                    </p:anim>
                                    <p:anim calcmode="lin" valueType="num">
                                      <p:cBhvr>
                                        <p:cTn id="72" dur="300" fill="hold"/>
                                        <p:tgtEl>
                                          <p:spTgt spid="26"/>
                                        </p:tgtEl>
                                        <p:attrNameLst>
                                          <p:attrName>ppt_h</p:attrName>
                                        </p:attrNameLst>
                                      </p:cBhvr>
                                      <p:tavLst>
                                        <p:tav tm="0">
                                          <p:val>
                                            <p:strVal val="#ppt_h"/>
                                          </p:val>
                                        </p:tav>
                                        <p:tav tm="100000">
                                          <p:val>
                                            <p:strVal val="#ppt_h"/>
                                          </p:val>
                                        </p:tav>
                                      </p:tavLst>
                                    </p:anim>
                                  </p:childTnLst>
                                </p:cTn>
                              </p:par>
                            </p:childTnLst>
                          </p:cTn>
                        </p:par>
                        <p:par>
                          <p:cTn id="73" fill="hold">
                            <p:stCondLst>
                              <p:cond delay="1500"/>
                            </p:stCondLst>
                            <p:childTnLst>
                              <p:par>
                                <p:cTn id="74" presetID="17" presetClass="entr" presetSubtype="10" fill="hold" nodeType="after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p:cTn id="76" dur="300" fill="hold"/>
                                        <p:tgtEl>
                                          <p:spTgt spid="27"/>
                                        </p:tgtEl>
                                        <p:attrNameLst>
                                          <p:attrName>ppt_w</p:attrName>
                                        </p:attrNameLst>
                                      </p:cBhvr>
                                      <p:tavLst>
                                        <p:tav tm="0">
                                          <p:val>
                                            <p:fltVal val="0"/>
                                          </p:val>
                                        </p:tav>
                                        <p:tav tm="100000">
                                          <p:val>
                                            <p:strVal val="#ppt_w"/>
                                          </p:val>
                                        </p:tav>
                                      </p:tavLst>
                                    </p:anim>
                                    <p:anim calcmode="lin" valueType="num">
                                      <p:cBhvr>
                                        <p:cTn id="77" dur="300" fill="hold"/>
                                        <p:tgtEl>
                                          <p:spTgt spid="27"/>
                                        </p:tgtEl>
                                        <p:attrNameLst>
                                          <p:attrName>ppt_h</p:attrName>
                                        </p:attrNameLst>
                                      </p:cBhvr>
                                      <p:tavLst>
                                        <p:tav tm="0">
                                          <p:val>
                                            <p:strVal val="#ppt_h"/>
                                          </p:val>
                                        </p:tav>
                                        <p:tav tm="100000">
                                          <p:val>
                                            <p:strVal val="#ppt_h"/>
                                          </p:val>
                                        </p:tav>
                                      </p:tavLst>
                                    </p:anim>
                                  </p:childTnLst>
                                </p:cTn>
                              </p:par>
                            </p:childTnLst>
                          </p:cTn>
                        </p:par>
                        <p:par>
                          <p:cTn id="78" fill="hold">
                            <p:stCondLst>
                              <p:cond delay="1800"/>
                            </p:stCondLst>
                            <p:childTnLst>
                              <p:par>
                                <p:cTn id="79" presetID="1" presetClass="entr" presetSubtype="0" fill="hold" grpId="0"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8" grpId="2"/>
      <p:bldP spid="19" grpId="0"/>
      <p:bldP spid="20" grpId="0"/>
      <p:bldP spid="22" grpId="0" animBg="1"/>
      <p:bldP spid="24" grpId="0"/>
      <p:bldP spid="26" grpId="0" animBg="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Move="1" noResize="1" noEditPoints="1" noAdjustHandles="1" noChangeArrowheads="1" noChangeShapeType="1" noTextEdit="1"/>
          </p:cNvSpPr>
          <p:nvPr>
            <p:ph type="body" idx="4294967295"/>
          </p:nvPr>
        </p:nvSpPr>
        <p:spPr bwMode="auto">
          <a:xfrm>
            <a:off x="395288" y="765175"/>
            <a:ext cx="8208962" cy="5543550"/>
          </a:xfrm>
          <a:prstGeom prst="rect">
            <a:avLst/>
          </a:prstGeom>
          <a:blipFill>
            <a:blip r:embed="rId4"/>
            <a:stretch>
              <a:fillRect l="-966" r="-594"/>
            </a:stretch>
          </a:blipFill>
        </p:spPr>
        <p:txBody>
          <a:bodyPr/>
          <a:lstStyle/>
          <a:p>
            <a:pPr>
              <a:defRPr/>
            </a:pPr>
            <a:r>
              <a:rPr lang="zh-CN" altLang="en-US">
                <a:noFill/>
              </a:rPr>
              <a:t> </a:t>
            </a:r>
          </a:p>
        </p:txBody>
      </p:sp>
      <p:sp>
        <p:nvSpPr>
          <p:cNvPr id="4" name="Rectangle 2"/>
          <p:cNvSpPr txBox="1">
            <a:spLocks noChangeArrowheads="1"/>
          </p:cNvSpPr>
          <p:nvPr/>
        </p:nvSpPr>
        <p:spPr bwMode="auto">
          <a:xfrm>
            <a:off x="6007100" y="3305175"/>
            <a:ext cx="2952750" cy="1295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504000" algn="just">
              <a:lnSpc>
                <a:spcPct val="150000"/>
              </a:lnSpc>
              <a:buFontTx/>
              <a:buNone/>
              <a:defRPr/>
            </a:pPr>
            <a:endParaRPr lang="zh-CN" altLang="en-US" sz="1600" kern="0" dirty="0">
              <a:latin typeface="Times New Roman" pitchFamily="18" charset="0"/>
              <a:ea typeface="华文中宋" pitchFamily="2" charset="-122"/>
              <a:cs typeface="Times New Roman" pitchFamily="18" charset="0"/>
            </a:endParaRPr>
          </a:p>
          <a:p>
            <a:pPr marL="457200" indent="504000" algn="just">
              <a:lnSpc>
                <a:spcPct val="300000"/>
              </a:lnSpc>
              <a:buFont typeface="+mj-lt"/>
              <a:buAutoNum type="arabicParenR"/>
              <a:defRPr/>
            </a:pPr>
            <a:endParaRPr lang="zh-CN" altLang="en-US" sz="1600" kern="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二、路网协调路径集的形成机理与优选方法</a:t>
            </a:r>
          </a:p>
        </p:txBody>
      </p:sp>
      <p:graphicFrame>
        <p:nvGraphicFramePr>
          <p:cNvPr id="35845" name="对象 6"/>
          <p:cNvGraphicFramePr>
            <a:graphicFrameLocks noChangeAspect="1"/>
          </p:cNvGraphicFramePr>
          <p:nvPr/>
        </p:nvGraphicFramePr>
        <p:xfrm>
          <a:off x="788988" y="2997200"/>
          <a:ext cx="5495925" cy="3208338"/>
        </p:xfrm>
        <a:graphic>
          <a:graphicData uri="http://schemas.openxmlformats.org/presentationml/2006/ole">
            <mc:AlternateContent xmlns:mc="http://schemas.openxmlformats.org/markup-compatibility/2006">
              <mc:Choice xmlns:v="urn:schemas-microsoft-com:vml" Requires="v">
                <p:oleObj name="Visio" r:id="rId5" imgW="5562529" imgH="3268814" progId="Visio.Drawing.11">
                  <p:embed/>
                </p:oleObj>
              </mc:Choice>
              <mc:Fallback>
                <p:oleObj name="Visio" r:id="rId5" imgW="5562529" imgH="3268814" progId="Visio.Drawing.11">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988" y="2997200"/>
                        <a:ext cx="5495925"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2"/>
          <p:cNvSpPr txBox="1">
            <a:spLocks noChangeArrowheads="1"/>
          </p:cNvSpPr>
          <p:nvPr/>
        </p:nvSpPr>
        <p:spPr bwMode="auto">
          <a:xfrm>
            <a:off x="6372225" y="3409950"/>
            <a:ext cx="2178050" cy="223043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504000" algn="just">
              <a:lnSpc>
                <a:spcPct val="150000"/>
              </a:lnSpc>
              <a:buFontTx/>
              <a:buNone/>
              <a:defRPr/>
            </a:pPr>
            <a:r>
              <a:rPr lang="zh-CN" altLang="en-US" sz="1600" kern="0" dirty="0">
                <a:latin typeface="Times New Roman" pitchFamily="18" charset="0"/>
                <a:ea typeface="华文中宋" pitchFamily="2" charset="-122"/>
                <a:cs typeface="Times New Roman" pitchFamily="18" charset="0"/>
              </a:rPr>
              <a:t>以</a:t>
            </a:r>
            <a:r>
              <a:rPr lang="zh-CN" altLang="en-US" sz="1600" kern="0" dirty="0">
                <a:solidFill>
                  <a:srgbClr val="0000FF"/>
                </a:solidFill>
                <a:latin typeface="Times New Roman" pitchFamily="18" charset="0"/>
                <a:ea typeface="华文中宋" pitchFamily="2" charset="-122"/>
                <a:cs typeface="Times New Roman" pitchFamily="18" charset="0"/>
              </a:rPr>
              <a:t>路径链流量</a:t>
            </a:r>
            <a:r>
              <a:rPr lang="zh-CN" altLang="en-US" sz="1600" kern="0" dirty="0">
                <a:latin typeface="Times New Roman" pitchFamily="18" charset="0"/>
                <a:ea typeface="华文中宋" pitchFamily="2" charset="-122"/>
                <a:cs typeface="Times New Roman" pitchFamily="18" charset="0"/>
              </a:rPr>
              <a:t>为约束条件，按</a:t>
            </a:r>
            <a:r>
              <a:rPr lang="zh-CN" altLang="en-US" sz="1600" kern="0" dirty="0">
                <a:solidFill>
                  <a:srgbClr val="0000FF"/>
                </a:solidFill>
                <a:latin typeface="Times New Roman" pitchFamily="18" charset="0"/>
                <a:ea typeface="华文中宋" pitchFamily="2" charset="-122"/>
                <a:cs typeface="Times New Roman" pitchFamily="18" charset="0"/>
              </a:rPr>
              <a:t>“长度优先，流量兼顾”</a:t>
            </a:r>
            <a:r>
              <a:rPr lang="zh-CN" altLang="en-US" sz="1600" kern="0" dirty="0">
                <a:latin typeface="Times New Roman" pitchFamily="18" charset="0"/>
                <a:ea typeface="华文中宋" pitchFamily="2" charset="-122"/>
                <a:cs typeface="Times New Roman" pitchFamily="18" charset="0"/>
              </a:rPr>
              <a:t>的原则排序生成协调路径集优选方案</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33"/>
    </mc:Choice>
    <mc:Fallback xmlns="">
      <p:transition spd="slow" advTm="1233"/>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2"/>
              <p:cNvSpPr txBox="1">
                <a:spLocks noChangeArrowheads="1"/>
              </p:cNvSpPr>
              <p:nvPr/>
            </p:nvSpPr>
            <p:spPr bwMode="auto">
              <a:xfrm>
                <a:off x="395288" y="765175"/>
                <a:ext cx="8208962" cy="552608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0" indent="0" algn="ctr">
                  <a:lnSpc>
                    <a:spcPct val="150000"/>
                  </a:lnSpc>
                  <a:buNone/>
                  <a:defRPr/>
                </a:pPr>
                <a:r>
                  <a:rPr lang="zh-CN" altLang="en-US" sz="2400" b="1" kern="0" dirty="0">
                    <a:solidFill>
                      <a:srgbClr val="000000"/>
                    </a:solidFill>
                    <a:latin typeface="Times New Roman" pitchFamily="18" charset="0"/>
                    <a:ea typeface="华文中宋" pitchFamily="2" charset="-122"/>
                    <a:cs typeface="Times New Roman" pitchFamily="18" charset="0"/>
                  </a:rPr>
                  <a:t>基本概念</a:t>
                </a:r>
                <a:endParaRPr lang="en-US" altLang="zh-CN" sz="1000" kern="0" dirty="0">
                  <a:solidFill>
                    <a:srgbClr val="000000"/>
                  </a:solidFill>
                  <a:latin typeface="Times New Roman" pitchFamily="18" charset="0"/>
                  <a:ea typeface="华文中宋" pitchFamily="2" charset="-122"/>
                  <a:cs typeface="Times New Roman" pitchFamily="18" charset="0"/>
                </a:endParaRPr>
              </a:p>
              <a:p>
                <a:pPr marL="0" indent="0" algn="just">
                  <a:lnSpc>
                    <a:spcPct val="150000"/>
                  </a:lnSpc>
                  <a:buFontTx/>
                  <a:buNone/>
                  <a:defRPr/>
                </a:pPr>
                <a:r>
                  <a:rPr lang="en-US" altLang="zh-CN" sz="2200" kern="0" dirty="0">
                    <a:latin typeface="Times New Roman" pitchFamily="18" charset="0"/>
                    <a:ea typeface="华文中宋" pitchFamily="2" charset="-122"/>
                    <a:cs typeface="Times New Roman" pitchFamily="18" charset="0"/>
                  </a:rPr>
                  <a:t>2</a:t>
                </a:r>
                <a:r>
                  <a:rPr lang="zh-CN" altLang="en-US" sz="2200" kern="0" dirty="0">
                    <a:latin typeface="Times New Roman" pitchFamily="18" charset="0"/>
                    <a:ea typeface="华文中宋" pitchFamily="2" charset="-122"/>
                    <a:cs typeface="Times New Roman" pitchFamily="18" charset="0"/>
                  </a:rPr>
                  <a:t>）总流量最大</a:t>
                </a:r>
                <a:endParaRPr lang="en-US" altLang="zh-CN" sz="2200" kern="0" dirty="0">
                  <a:latin typeface="Times New Roman" pitchFamily="18" charset="0"/>
                  <a:ea typeface="华文中宋" pitchFamily="2" charset="-122"/>
                  <a:cs typeface="Times New Roman" pitchFamily="18" charset="0"/>
                </a:endParaRPr>
              </a:p>
              <a:p>
                <a:pPr marL="457200" indent="457200" algn="just">
                  <a:lnSpc>
                    <a:spcPct val="150000"/>
                  </a:lnSpc>
                  <a:spcAft>
                    <a:spcPts val="432"/>
                  </a:spcAft>
                  <a:buNone/>
                  <a:defRPr/>
                </a:pPr>
                <a:r>
                  <a:rPr lang="en-US" altLang="zh-CN" sz="1800" kern="0" dirty="0">
                    <a:solidFill>
                      <a:srgbClr val="C00000"/>
                    </a:solidFill>
                    <a:latin typeface="Times New Roman" pitchFamily="18" charset="0"/>
                    <a:ea typeface="华文中宋" pitchFamily="2" charset="-122"/>
                    <a:cs typeface="Times New Roman" pitchFamily="18" charset="0"/>
                  </a:rPr>
                  <a:t>[</a:t>
                </a:r>
                <a:r>
                  <a:rPr lang="zh-CN" altLang="en-US" sz="1800" kern="0" dirty="0">
                    <a:solidFill>
                      <a:srgbClr val="C00000"/>
                    </a:solidFill>
                    <a:latin typeface="Times New Roman" pitchFamily="18" charset="0"/>
                    <a:ea typeface="华文中宋" pitchFamily="2" charset="-122"/>
                    <a:cs typeface="Times New Roman" pitchFamily="18" charset="0"/>
                  </a:rPr>
                  <a:t>法则</a:t>
                </a:r>
                <a:r>
                  <a:rPr lang="en-US" altLang="zh-CN" sz="1800" kern="0" dirty="0">
                    <a:solidFill>
                      <a:srgbClr val="C00000"/>
                    </a:solidFill>
                    <a:latin typeface="Times New Roman" pitchFamily="18" charset="0"/>
                    <a:ea typeface="华文中宋" pitchFamily="2" charset="-122"/>
                    <a:cs typeface="Times New Roman" pitchFamily="18" charset="0"/>
                  </a:rPr>
                  <a:t>2]</a:t>
                </a:r>
                <a:r>
                  <a:rPr lang="zh-CN" altLang="en-US" sz="1800" kern="0" dirty="0">
                    <a:solidFill>
                      <a:srgbClr val="C00000"/>
                    </a:solidFill>
                    <a:latin typeface="Times New Roman" pitchFamily="18" charset="0"/>
                    <a:ea typeface="华文中宋" pitchFamily="2" charset="-122"/>
                    <a:cs typeface="Times New Roman" pitchFamily="18" charset="0"/>
                  </a:rPr>
                  <a:t>：在满足长度约束条件</a:t>
                </a:r>
                <a14:m>
                  <m:oMath xmlns:m="http://schemas.openxmlformats.org/officeDocument/2006/math">
                    <m:r>
                      <a:rPr lang="zh-CN" altLang="en-US" sz="1800" i="1">
                        <a:latin typeface="Cambria Math" panose="02040503050406030204" pitchFamily="18" charset="0"/>
                      </a:rPr>
                      <m:t>𝑙</m:t>
                    </m:r>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𝑙</m:t>
                        </m:r>
                      </m:e>
                      <m:sub>
                        <m:r>
                          <a:rPr lang="zh-CN" altLang="en-US" sz="1800">
                            <a:latin typeface="Cambria Math" panose="02040503050406030204" pitchFamily="18" charset="0"/>
                          </a:rPr>
                          <m:t>0</m:t>
                        </m:r>
                      </m:sub>
                    </m:sSub>
                  </m:oMath>
                </a14:m>
                <a:r>
                  <a:rPr lang="zh-CN" altLang="en-US" sz="1800" kern="0" dirty="0">
                    <a:solidFill>
                      <a:srgbClr val="C00000"/>
                    </a:solidFill>
                    <a:latin typeface="Times New Roman" pitchFamily="18" charset="0"/>
                    <a:ea typeface="华文中宋" pitchFamily="2" charset="-122"/>
                    <a:cs typeface="Times New Roman" pitchFamily="18" charset="0"/>
                  </a:rPr>
                  <a:t>下，选出流量与长度乘积（总流量大小）排名处在前</a:t>
                </a:r>
                <a:r>
                  <a:rPr lang="en-US" altLang="zh-CN" sz="1800" i="1" kern="0" dirty="0">
                    <a:solidFill>
                      <a:srgbClr val="C00000"/>
                    </a:solidFill>
                    <a:latin typeface="Times New Roman" pitchFamily="18" charset="0"/>
                    <a:ea typeface="华文中宋" pitchFamily="2" charset="-122"/>
                    <a:cs typeface="Times New Roman" pitchFamily="18" charset="0"/>
                  </a:rPr>
                  <a:t>r</a:t>
                </a:r>
                <a:r>
                  <a:rPr lang="zh-CN" altLang="en-US" sz="1800" kern="0" dirty="0">
                    <a:solidFill>
                      <a:srgbClr val="C00000"/>
                    </a:solidFill>
                    <a:latin typeface="Times New Roman" pitchFamily="18" charset="0"/>
                    <a:ea typeface="华文中宋" pitchFamily="2" charset="-122"/>
                    <a:cs typeface="Times New Roman" pitchFamily="18" charset="0"/>
                  </a:rPr>
                  <a:t>位的协调路径链构成协调路径集。</a:t>
                </a:r>
                <a:endParaRPr lang="zh-CN" altLang="en-US" sz="2400" kern="0" dirty="0">
                  <a:latin typeface="Times New Roman" pitchFamily="18" charset="0"/>
                  <a:ea typeface="华文中宋" pitchFamily="2" charset="-122"/>
                  <a:cs typeface="Times New Roman" pitchFamily="18" charset="0"/>
                </a:endParaRPr>
              </a:p>
            </p:txBody>
          </p:sp>
        </mc:Choice>
        <mc:Fallback xmlns="">
          <p:sp>
            <p:nvSpPr>
              <p:cNvPr id="6" name="Rectangle 2"/>
              <p:cNvSpPr txBox="1">
                <a:spLocks noRot="1" noChangeAspect="1" noMove="1" noResize="1" noEditPoints="1" noAdjustHandles="1" noChangeArrowheads="1" noChangeShapeType="1" noTextEdit="1"/>
              </p:cNvSpPr>
              <p:nvPr/>
            </p:nvSpPr>
            <p:spPr bwMode="auto">
              <a:xfrm>
                <a:off x="395288" y="765175"/>
                <a:ext cx="8208962" cy="5526088"/>
              </a:xfrm>
              <a:prstGeom prst="rect">
                <a:avLst/>
              </a:prstGeom>
              <a:blipFill>
                <a:blip r:embed="rId4"/>
                <a:stretch>
                  <a:fillRect l="-966" r="-594"/>
                </a:stretch>
              </a:blipFill>
            </p:spPr>
            <p:txBody>
              <a:bodyPr/>
              <a:lstStyle/>
              <a:p>
                <a:r>
                  <a:rPr lang="zh-CN" altLang="en-US">
                    <a:noFill/>
                  </a:rPr>
                  <a:t> </a:t>
                </a:r>
              </a:p>
            </p:txBody>
          </p:sp>
        </mc:Fallback>
      </mc:AlternateContent>
      <p:sp>
        <p:nvSpPr>
          <p:cNvPr id="4" name="Rectangle 2"/>
          <p:cNvSpPr txBox="1">
            <a:spLocks noChangeArrowheads="1"/>
          </p:cNvSpPr>
          <p:nvPr/>
        </p:nvSpPr>
        <p:spPr bwMode="auto">
          <a:xfrm>
            <a:off x="6678613" y="3409950"/>
            <a:ext cx="1925637" cy="223043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504000" algn="just">
              <a:lnSpc>
                <a:spcPct val="150000"/>
              </a:lnSpc>
              <a:buFontTx/>
              <a:buNone/>
              <a:defRPr/>
            </a:pPr>
            <a:r>
              <a:rPr lang="zh-CN" altLang="en-US" sz="1600" kern="0" dirty="0">
                <a:latin typeface="Times New Roman" pitchFamily="18" charset="0"/>
                <a:ea typeface="华文中宋" pitchFamily="2" charset="-122"/>
                <a:cs typeface="Times New Roman" pitchFamily="18" charset="0"/>
              </a:rPr>
              <a:t>以</a:t>
            </a:r>
            <a:r>
              <a:rPr lang="zh-CN" altLang="en-US" sz="1600" kern="0" dirty="0">
                <a:solidFill>
                  <a:srgbClr val="0000FF"/>
                </a:solidFill>
                <a:latin typeface="Times New Roman" pitchFamily="18" charset="0"/>
                <a:ea typeface="华文中宋" pitchFamily="2" charset="-122"/>
                <a:cs typeface="Times New Roman" pitchFamily="18" charset="0"/>
              </a:rPr>
              <a:t>路径链长度</a:t>
            </a:r>
            <a:r>
              <a:rPr lang="zh-CN" altLang="en-US" sz="1600" kern="0" dirty="0">
                <a:latin typeface="Times New Roman" pitchFamily="18" charset="0"/>
                <a:ea typeface="华文中宋" pitchFamily="2" charset="-122"/>
                <a:cs typeface="Times New Roman" pitchFamily="18" charset="0"/>
              </a:rPr>
              <a:t>为约束条件，按</a:t>
            </a:r>
            <a:r>
              <a:rPr lang="zh-CN" altLang="en-US" sz="1600" kern="0" dirty="0">
                <a:solidFill>
                  <a:srgbClr val="0000FF"/>
                </a:solidFill>
                <a:latin typeface="Times New Roman" pitchFamily="18" charset="0"/>
                <a:ea typeface="华文中宋" pitchFamily="2" charset="-122"/>
                <a:cs typeface="Times New Roman" pitchFamily="18" charset="0"/>
              </a:rPr>
              <a:t>“总流量优先”</a:t>
            </a:r>
            <a:r>
              <a:rPr lang="zh-CN" altLang="en-US" sz="1600" kern="0" dirty="0">
                <a:latin typeface="Times New Roman" pitchFamily="18" charset="0"/>
                <a:ea typeface="华文中宋" pitchFamily="2" charset="-122"/>
                <a:cs typeface="Times New Roman" pitchFamily="18" charset="0"/>
              </a:rPr>
              <a:t>的原则排序生成协调路径集优选方案</a:t>
            </a:r>
          </a:p>
          <a:p>
            <a:pPr marL="457200" indent="504000" algn="just">
              <a:lnSpc>
                <a:spcPct val="300000"/>
              </a:lnSpc>
              <a:buFont typeface="+mj-lt"/>
              <a:buAutoNum type="arabicParenR"/>
              <a:defRPr/>
            </a:pPr>
            <a:endParaRPr lang="zh-CN" altLang="en-US" sz="1600" kern="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二、路网协调路径集的形成机理与优选方法</a:t>
            </a:r>
          </a:p>
        </p:txBody>
      </p:sp>
      <p:graphicFrame>
        <p:nvGraphicFramePr>
          <p:cNvPr id="37893" name="对象 8"/>
          <p:cNvGraphicFramePr>
            <a:graphicFrameLocks noChangeAspect="1"/>
          </p:cNvGraphicFramePr>
          <p:nvPr>
            <p:extLst>
              <p:ext uri="{D42A27DB-BD31-4B8C-83A1-F6EECF244321}">
                <p14:modId xmlns:p14="http://schemas.microsoft.com/office/powerpoint/2010/main" val="1815531230"/>
              </p:ext>
            </p:extLst>
          </p:nvPr>
        </p:nvGraphicFramePr>
        <p:xfrm>
          <a:off x="474663" y="2957513"/>
          <a:ext cx="6203950" cy="3135312"/>
        </p:xfrm>
        <a:graphic>
          <a:graphicData uri="http://schemas.openxmlformats.org/presentationml/2006/ole">
            <mc:AlternateContent xmlns:mc="http://schemas.openxmlformats.org/markup-compatibility/2006">
              <mc:Choice xmlns:v="urn:schemas-microsoft-com:vml" Requires="v">
                <p:oleObj name="Visio" r:id="rId5" imgW="5962812" imgH="3000493" progId="Visio.Drawing.11">
                  <p:embed/>
                </p:oleObj>
              </mc:Choice>
              <mc:Fallback>
                <p:oleObj name="Visio" r:id="rId5" imgW="5962812" imgH="3000493" progId="Visio.Drawing.11">
                  <p:embed/>
                  <p:pic>
                    <p:nvPicPr>
                      <p:cNvPr id="0" name="对象 8"/>
                      <p:cNvPicPr>
                        <a:picLocks noChangeAspect="1" noChangeArrowheads="1"/>
                      </p:cNvPicPr>
                      <p:nvPr/>
                    </p:nvPicPr>
                    <p:blipFill>
                      <a:blip r:embed="rId6"/>
                      <a:srcRect/>
                      <a:stretch>
                        <a:fillRect/>
                      </a:stretch>
                    </p:blipFill>
                    <p:spPr bwMode="auto">
                      <a:xfrm>
                        <a:off x="474663" y="2957513"/>
                        <a:ext cx="6203950"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832"/>
    </mc:Choice>
    <mc:Fallback xmlns="">
      <p:transition spd="slow" advTm="8832"/>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ctr">
              <a:lnSpc>
                <a:spcPct val="150000"/>
              </a:lnSpc>
              <a:buFontTx/>
              <a:buNone/>
              <a:defRPr/>
            </a:pPr>
            <a:r>
              <a:rPr lang="zh-CN" altLang="en-US" sz="2400" b="1" dirty="0">
                <a:latin typeface="Times New Roman" pitchFamily="18" charset="0"/>
                <a:ea typeface="华文中宋" pitchFamily="2" charset="-122"/>
                <a:cs typeface="Times New Roman" pitchFamily="18" charset="0"/>
              </a:rPr>
              <a:t>算例分析</a:t>
            </a:r>
            <a:endParaRPr lang="en-US" altLang="zh-CN" sz="1000"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en-US" altLang="zh-CN" sz="2200" dirty="0">
                <a:latin typeface="Times New Roman" pitchFamily="18" charset="0"/>
                <a:ea typeface="华文中宋" pitchFamily="2" charset="-122"/>
                <a:cs typeface="Times New Roman" pitchFamily="18" charset="0"/>
              </a:rPr>
              <a:t>1</a:t>
            </a:r>
            <a:r>
              <a:rPr lang="zh-CN" altLang="en-US" sz="2200" dirty="0">
                <a:latin typeface="Times New Roman" pitchFamily="18" charset="0"/>
                <a:ea typeface="华文中宋" pitchFamily="2" charset="-122"/>
                <a:cs typeface="Times New Roman" pitchFamily="18" charset="0"/>
              </a:rPr>
              <a:t>）基础数据</a:t>
            </a:r>
            <a:endParaRPr lang="en-US" altLang="zh-CN" sz="22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zh-CN" altLang="en-US"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4" name="Rectangle 2"/>
          <p:cNvSpPr txBox="1">
            <a:spLocks noChangeArrowheads="1"/>
          </p:cNvSpPr>
          <p:nvPr/>
        </p:nvSpPr>
        <p:spPr bwMode="auto">
          <a:xfrm>
            <a:off x="223838" y="4878388"/>
            <a:ext cx="3197225" cy="9985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lnSpc>
                <a:spcPct val="150000"/>
              </a:lnSpc>
              <a:buFontTx/>
              <a:buNone/>
              <a:defRPr/>
            </a:pPr>
            <a:r>
              <a:rPr lang="zh-CN" altLang="en-US" sz="1800" kern="0" dirty="0">
                <a:latin typeface="Times New Roman" pitchFamily="18" charset="0"/>
                <a:ea typeface="华文中宋" pitchFamily="2" charset="-122"/>
                <a:cs typeface="Times New Roman" pitchFamily="18" charset="0"/>
              </a:rPr>
              <a:t>路网边界驶入交通流量</a:t>
            </a: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zh-CN" altLang="en-US" sz="1800" kern="0" dirty="0">
                <a:latin typeface="Times New Roman" pitchFamily="18" charset="0"/>
                <a:ea typeface="华文中宋" pitchFamily="2" charset="-122"/>
                <a:cs typeface="Times New Roman" pitchFamily="18" charset="0"/>
              </a:rPr>
              <a:t>各交叉口交通流量转向比例</a:t>
            </a:r>
          </a:p>
          <a:p>
            <a:pPr marL="457200" indent="0" algn="just">
              <a:lnSpc>
                <a:spcPct val="300000"/>
              </a:lnSpc>
              <a:buFont typeface="+mj-lt"/>
              <a:buAutoNum type="arabicParenR"/>
              <a:defRPr/>
            </a:pPr>
            <a:endParaRPr lang="zh-CN" altLang="en-US" sz="1800" kern="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二、路网协调路径集的形成机理与优选方法</a:t>
            </a:r>
          </a:p>
        </p:txBody>
      </p:sp>
      <p:graphicFrame>
        <p:nvGraphicFramePr>
          <p:cNvPr id="39941" name="对象 2"/>
          <p:cNvGraphicFramePr>
            <a:graphicFrameLocks noChangeAspect="1"/>
          </p:cNvGraphicFramePr>
          <p:nvPr/>
        </p:nvGraphicFramePr>
        <p:xfrm>
          <a:off x="349250" y="2044700"/>
          <a:ext cx="2946400" cy="2673350"/>
        </p:xfrm>
        <a:graphic>
          <a:graphicData uri="http://schemas.openxmlformats.org/presentationml/2006/ole">
            <mc:AlternateContent xmlns:mc="http://schemas.openxmlformats.org/markup-compatibility/2006">
              <mc:Choice xmlns:v="urn:schemas-microsoft-com:vml" Requires="v">
                <p:oleObj name="Visio" r:id="rId13" imgW="7749434" imgH="7063385" progId="Visio.Drawing.11">
                  <p:embed/>
                </p:oleObj>
              </mc:Choice>
              <mc:Fallback>
                <p:oleObj name="Visio" r:id="rId13" imgW="7749434" imgH="7063385" progId="Visio.Drawing.11">
                  <p:embed/>
                  <p:pic>
                    <p:nvPicPr>
                      <p:cNvPr id="0" name="对象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0" y="2044700"/>
                        <a:ext cx="294640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箭头: 下 11"/>
          <p:cNvSpPr/>
          <p:nvPr/>
        </p:nvSpPr>
        <p:spPr>
          <a:xfrm rot="14254921">
            <a:off x="3234531" y="4747419"/>
            <a:ext cx="530225" cy="712788"/>
          </a:xfrm>
          <a:prstGeom prst="downArrow">
            <a:avLst/>
          </a:prstGeom>
          <a:solidFill>
            <a:schemeClr val="accent6">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7" name="组合 26">
            <a:extLst>
              <a:ext uri="{FF2B5EF4-FFF2-40B4-BE49-F238E27FC236}">
                <a16:creationId xmlns:a16="http://schemas.microsoft.com/office/drawing/2014/main" id="{36F57C93-853A-410F-B0F3-A161992AC16D}"/>
              </a:ext>
            </a:extLst>
          </p:cNvPr>
          <p:cNvGrpSpPr/>
          <p:nvPr/>
        </p:nvGrpSpPr>
        <p:grpSpPr>
          <a:xfrm>
            <a:off x="4076700" y="1428750"/>
            <a:ext cx="4824413" cy="4664075"/>
            <a:chOff x="4076700" y="1428750"/>
            <a:chExt cx="4824413" cy="4664075"/>
          </a:xfrm>
        </p:grpSpPr>
        <p:sp>
          <p:nvSpPr>
            <p:cNvPr id="9" name="矩形: 圆角 8"/>
            <p:cNvSpPr/>
            <p:nvPr/>
          </p:nvSpPr>
          <p:spPr bwMode="auto">
            <a:xfrm>
              <a:off x="4076700" y="1428750"/>
              <a:ext cx="4824413" cy="4664075"/>
            </a:xfrm>
            <a:prstGeom prst="roundRect">
              <a:avLst/>
            </a:prstGeom>
            <a:solidFill>
              <a:schemeClr val="bg1"/>
            </a:solidFill>
            <a:ln>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 name="图片 2">
              <a:extLst>
                <a:ext uri="{FF2B5EF4-FFF2-40B4-BE49-F238E27FC236}">
                  <a16:creationId xmlns:a16="http://schemas.microsoft.com/office/drawing/2014/main" id="{16F1AB3F-EB01-4F8F-98D3-8FD9316F9D4B}"/>
                </a:ext>
              </a:extLst>
            </p:cNvPr>
            <p:cNvPicPr>
              <a:picLocks noChangeAspect="1"/>
            </p:cNvPicPr>
            <p:nvPr/>
          </p:nvPicPr>
          <p:blipFill>
            <a:blip r:embed="rId15"/>
            <a:stretch>
              <a:fillRect/>
            </a:stretch>
          </p:blipFill>
          <p:spPr>
            <a:xfrm>
              <a:off x="4344544" y="1708672"/>
              <a:ext cx="4393784" cy="4340490"/>
            </a:xfrm>
            <a:prstGeom prst="rect">
              <a:avLst/>
            </a:prstGeom>
          </p:spPr>
        </p:pic>
      </p:grpSp>
      <p:pic>
        <p:nvPicPr>
          <p:cNvPr id="7" name="图片 6">
            <a:extLst>
              <a:ext uri="{FF2B5EF4-FFF2-40B4-BE49-F238E27FC236}">
                <a16:creationId xmlns:a16="http://schemas.microsoft.com/office/drawing/2014/main" id="{BEBFF211-C1E6-4CDD-BE5F-A70AFE63AF3E}"/>
              </a:ext>
            </a:extLst>
          </p:cNvPr>
          <p:cNvPicPr>
            <a:picLocks noChangeAspect="1"/>
          </p:cNvPicPr>
          <p:nvPr/>
        </p:nvPicPr>
        <p:blipFill>
          <a:blip r:embed="rId16"/>
          <a:stretch>
            <a:fillRect/>
          </a:stretch>
        </p:blipFill>
        <p:spPr>
          <a:xfrm>
            <a:off x="5285286" y="1994247"/>
            <a:ext cx="1184141" cy="1434753"/>
          </a:xfrm>
          <a:prstGeom prst="rect">
            <a:avLst/>
          </a:prstGeom>
        </p:spPr>
      </p:pic>
      <p:pic>
        <p:nvPicPr>
          <p:cNvPr id="10" name="PA-图片 9">
            <a:extLst>
              <a:ext uri="{FF2B5EF4-FFF2-40B4-BE49-F238E27FC236}">
                <a16:creationId xmlns:a16="http://schemas.microsoft.com/office/drawing/2014/main" id="{99233CD3-6221-4C87-B2DB-842D65695ADD}"/>
              </a:ext>
            </a:extLst>
          </p:cNvPr>
          <p:cNvPicPr>
            <a:picLocks noChangeAspect="1"/>
          </p:cNvPicPr>
          <p:nvPr>
            <p:custDataLst>
              <p:tags r:id="rId2"/>
            </p:custDataLst>
          </p:nvPr>
        </p:nvPicPr>
        <p:blipFill>
          <a:blip r:embed="rId17"/>
          <a:stretch>
            <a:fillRect/>
          </a:stretch>
        </p:blipFill>
        <p:spPr>
          <a:xfrm>
            <a:off x="4646347" y="2276872"/>
            <a:ext cx="1800200" cy="144016"/>
          </a:xfrm>
          <a:prstGeom prst="rect">
            <a:avLst/>
          </a:prstGeom>
        </p:spPr>
      </p:pic>
      <p:pic>
        <p:nvPicPr>
          <p:cNvPr id="17" name="PA-图片 16">
            <a:extLst>
              <a:ext uri="{FF2B5EF4-FFF2-40B4-BE49-F238E27FC236}">
                <a16:creationId xmlns:a16="http://schemas.microsoft.com/office/drawing/2014/main" id="{654C43E3-4415-4A80-A85D-4CE11F868368}"/>
              </a:ext>
            </a:extLst>
          </p:cNvPr>
          <p:cNvPicPr>
            <a:picLocks noChangeAspect="1"/>
          </p:cNvPicPr>
          <p:nvPr>
            <p:custDataLst>
              <p:tags r:id="rId3"/>
            </p:custDataLst>
          </p:nvPr>
        </p:nvPicPr>
        <p:blipFill>
          <a:blip r:embed="rId17"/>
          <a:stretch>
            <a:fillRect/>
          </a:stretch>
        </p:blipFill>
        <p:spPr>
          <a:xfrm>
            <a:off x="4646347" y="2593376"/>
            <a:ext cx="1800200" cy="144016"/>
          </a:xfrm>
          <a:prstGeom prst="rect">
            <a:avLst/>
          </a:prstGeom>
        </p:spPr>
      </p:pic>
      <p:pic>
        <p:nvPicPr>
          <p:cNvPr id="14" name="图片 13">
            <a:extLst>
              <a:ext uri="{FF2B5EF4-FFF2-40B4-BE49-F238E27FC236}">
                <a16:creationId xmlns:a16="http://schemas.microsoft.com/office/drawing/2014/main" id="{948586B0-0DD6-4671-8491-F5A556C114B5}"/>
              </a:ext>
            </a:extLst>
          </p:cNvPr>
          <p:cNvPicPr>
            <a:picLocks noChangeAspect="1"/>
          </p:cNvPicPr>
          <p:nvPr/>
        </p:nvPicPr>
        <p:blipFill>
          <a:blip r:embed="rId18"/>
          <a:stretch>
            <a:fillRect/>
          </a:stretch>
        </p:blipFill>
        <p:spPr>
          <a:xfrm>
            <a:off x="6938707" y="1628800"/>
            <a:ext cx="1490173" cy="1434753"/>
          </a:xfrm>
          <a:prstGeom prst="rect">
            <a:avLst/>
          </a:prstGeom>
        </p:spPr>
      </p:pic>
      <p:pic>
        <p:nvPicPr>
          <p:cNvPr id="16" name="PA-图片 15">
            <a:extLst>
              <a:ext uri="{FF2B5EF4-FFF2-40B4-BE49-F238E27FC236}">
                <a16:creationId xmlns:a16="http://schemas.microsoft.com/office/drawing/2014/main" id="{6ACEDCB8-7963-4B5D-9E55-1D7FEDB045AB}"/>
              </a:ext>
            </a:extLst>
          </p:cNvPr>
          <p:cNvPicPr>
            <a:picLocks noChangeAspect="1"/>
          </p:cNvPicPr>
          <p:nvPr>
            <p:custDataLst>
              <p:tags r:id="rId4"/>
            </p:custDataLst>
          </p:nvPr>
        </p:nvPicPr>
        <p:blipFill>
          <a:blip r:embed="rId19"/>
          <a:stretch>
            <a:fillRect/>
          </a:stretch>
        </p:blipFill>
        <p:spPr>
          <a:xfrm>
            <a:off x="6961634" y="2330031"/>
            <a:ext cx="1765875" cy="124797"/>
          </a:xfrm>
          <a:prstGeom prst="rect">
            <a:avLst/>
          </a:prstGeom>
        </p:spPr>
      </p:pic>
      <p:pic>
        <p:nvPicPr>
          <p:cNvPr id="22" name="PA-图片 21">
            <a:extLst>
              <a:ext uri="{FF2B5EF4-FFF2-40B4-BE49-F238E27FC236}">
                <a16:creationId xmlns:a16="http://schemas.microsoft.com/office/drawing/2014/main" id="{95237557-88FC-4283-8CDA-3FC1B926AE06}"/>
              </a:ext>
            </a:extLst>
          </p:cNvPr>
          <p:cNvPicPr>
            <a:picLocks noChangeAspect="1"/>
          </p:cNvPicPr>
          <p:nvPr>
            <p:custDataLst>
              <p:tags r:id="rId5"/>
            </p:custDataLst>
          </p:nvPr>
        </p:nvPicPr>
        <p:blipFill>
          <a:blip r:embed="rId19"/>
          <a:stretch>
            <a:fillRect/>
          </a:stretch>
        </p:blipFill>
        <p:spPr>
          <a:xfrm>
            <a:off x="6961634" y="2002875"/>
            <a:ext cx="1765875" cy="124797"/>
          </a:xfrm>
          <a:prstGeom prst="rect">
            <a:avLst/>
          </a:prstGeom>
        </p:spPr>
      </p:pic>
      <p:pic>
        <p:nvPicPr>
          <p:cNvPr id="19" name="PA-图片 18">
            <a:extLst>
              <a:ext uri="{FF2B5EF4-FFF2-40B4-BE49-F238E27FC236}">
                <a16:creationId xmlns:a16="http://schemas.microsoft.com/office/drawing/2014/main" id="{D5E861E8-90E6-41B9-853E-EBF6AFDF5130}"/>
              </a:ext>
            </a:extLst>
          </p:cNvPr>
          <p:cNvPicPr>
            <a:picLocks noChangeAspect="1"/>
          </p:cNvPicPr>
          <p:nvPr>
            <p:custDataLst>
              <p:tags r:id="rId6"/>
            </p:custDataLst>
          </p:nvPr>
        </p:nvPicPr>
        <p:blipFill>
          <a:blip r:embed="rId20"/>
          <a:stretch>
            <a:fillRect/>
          </a:stretch>
        </p:blipFill>
        <p:spPr>
          <a:xfrm>
            <a:off x="5004048" y="3867862"/>
            <a:ext cx="126499" cy="1650810"/>
          </a:xfrm>
          <a:prstGeom prst="rect">
            <a:avLst/>
          </a:prstGeom>
        </p:spPr>
      </p:pic>
      <p:pic>
        <p:nvPicPr>
          <p:cNvPr id="25" name="PA-图片 24">
            <a:extLst>
              <a:ext uri="{FF2B5EF4-FFF2-40B4-BE49-F238E27FC236}">
                <a16:creationId xmlns:a16="http://schemas.microsoft.com/office/drawing/2014/main" id="{045943B8-F794-4F58-B3E7-14C454D5E7C1}"/>
              </a:ext>
            </a:extLst>
          </p:cNvPr>
          <p:cNvPicPr>
            <a:picLocks noChangeAspect="1"/>
          </p:cNvPicPr>
          <p:nvPr>
            <p:custDataLst>
              <p:tags r:id="rId7"/>
            </p:custDataLst>
          </p:nvPr>
        </p:nvPicPr>
        <p:blipFill>
          <a:blip r:embed="rId20"/>
          <a:stretch>
            <a:fillRect/>
          </a:stretch>
        </p:blipFill>
        <p:spPr>
          <a:xfrm>
            <a:off x="5353548" y="3867862"/>
            <a:ext cx="126499" cy="1650810"/>
          </a:xfrm>
          <a:prstGeom prst="rect">
            <a:avLst/>
          </a:prstGeom>
        </p:spPr>
      </p:pic>
      <p:pic>
        <p:nvPicPr>
          <p:cNvPr id="26" name="PA-图片 25">
            <a:extLst>
              <a:ext uri="{FF2B5EF4-FFF2-40B4-BE49-F238E27FC236}">
                <a16:creationId xmlns:a16="http://schemas.microsoft.com/office/drawing/2014/main" id="{86CAE3C2-E984-4D32-8738-CE778BD4B8FA}"/>
              </a:ext>
            </a:extLst>
          </p:cNvPr>
          <p:cNvPicPr>
            <a:picLocks noChangeAspect="1"/>
          </p:cNvPicPr>
          <p:nvPr>
            <p:custDataLst>
              <p:tags r:id="rId8"/>
            </p:custDataLst>
          </p:nvPr>
        </p:nvPicPr>
        <p:blipFill>
          <a:blip r:embed="rId20"/>
          <a:stretch>
            <a:fillRect/>
          </a:stretch>
        </p:blipFill>
        <p:spPr>
          <a:xfrm>
            <a:off x="5687746" y="3863550"/>
            <a:ext cx="126499" cy="1650810"/>
          </a:xfrm>
          <a:prstGeom prst="rect">
            <a:avLst/>
          </a:prstGeom>
        </p:spPr>
      </p:pic>
      <p:pic>
        <p:nvPicPr>
          <p:cNvPr id="21" name="PA-图片 20">
            <a:extLst>
              <a:ext uri="{FF2B5EF4-FFF2-40B4-BE49-F238E27FC236}">
                <a16:creationId xmlns:a16="http://schemas.microsoft.com/office/drawing/2014/main" id="{9CBE20E8-9BD6-4CE4-A5B5-B3673FF3CDCF}"/>
              </a:ext>
            </a:extLst>
          </p:cNvPr>
          <p:cNvPicPr>
            <a:picLocks noChangeAspect="1"/>
          </p:cNvPicPr>
          <p:nvPr>
            <p:custDataLst>
              <p:tags r:id="rId9"/>
            </p:custDataLst>
          </p:nvPr>
        </p:nvPicPr>
        <p:blipFill>
          <a:blip r:embed="rId21"/>
          <a:stretch>
            <a:fillRect/>
          </a:stretch>
        </p:blipFill>
        <p:spPr>
          <a:xfrm>
            <a:off x="7237412" y="3863551"/>
            <a:ext cx="1412876" cy="1049870"/>
          </a:xfrm>
          <a:prstGeom prst="rect">
            <a:avLst/>
          </a:prstGeom>
        </p:spPr>
      </p:pic>
      <p:pic>
        <p:nvPicPr>
          <p:cNvPr id="24" name="PA-图片 23">
            <a:extLst>
              <a:ext uri="{FF2B5EF4-FFF2-40B4-BE49-F238E27FC236}">
                <a16:creationId xmlns:a16="http://schemas.microsoft.com/office/drawing/2014/main" id="{AE928B24-E092-4AF6-960C-E16288866995}"/>
              </a:ext>
            </a:extLst>
          </p:cNvPr>
          <p:cNvPicPr>
            <a:picLocks noChangeAspect="1"/>
          </p:cNvPicPr>
          <p:nvPr>
            <p:custDataLst>
              <p:tags r:id="rId10"/>
            </p:custDataLst>
          </p:nvPr>
        </p:nvPicPr>
        <p:blipFill>
          <a:blip r:embed="rId22"/>
          <a:stretch>
            <a:fillRect/>
          </a:stretch>
        </p:blipFill>
        <p:spPr>
          <a:xfrm>
            <a:off x="8212082" y="3899540"/>
            <a:ext cx="122335" cy="16148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2359"/>
    </mc:Choice>
    <mc:Fallback xmlns="">
      <p:transition spd="slow" advTm="42359"/>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7"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300" fill="hold"/>
                                        <p:tgtEl>
                                          <p:spTgt spid="7"/>
                                        </p:tgtEl>
                                        <p:attrNameLst>
                                          <p:attrName>ppt_x</p:attrName>
                                        </p:attrNameLst>
                                      </p:cBhvr>
                                      <p:tavLst>
                                        <p:tav tm="0">
                                          <p:val>
                                            <p:strVal val="#ppt_x"/>
                                          </p:val>
                                        </p:tav>
                                        <p:tav tm="100000">
                                          <p:val>
                                            <p:strVal val="#ppt_x"/>
                                          </p:val>
                                        </p:tav>
                                      </p:tavLst>
                                    </p:anim>
                                    <p:anim calcmode="lin" valueType="num">
                                      <p:cBhvr>
                                        <p:cTn id="14" dur="300" fill="hold"/>
                                        <p:tgtEl>
                                          <p:spTgt spid="7"/>
                                        </p:tgtEl>
                                        <p:attrNameLst>
                                          <p:attrName>ppt_y</p:attrName>
                                        </p:attrNameLst>
                                      </p:cBhvr>
                                      <p:tavLst>
                                        <p:tav tm="0">
                                          <p:val>
                                            <p:strVal val="#ppt_y-#ppt_h/2"/>
                                          </p:val>
                                        </p:tav>
                                        <p:tav tm="100000">
                                          <p:val>
                                            <p:strVal val="#ppt_y"/>
                                          </p:val>
                                        </p:tav>
                                      </p:tavLst>
                                    </p:anim>
                                    <p:anim calcmode="lin" valueType="num">
                                      <p:cBhvr>
                                        <p:cTn id="15" dur="300" fill="hold"/>
                                        <p:tgtEl>
                                          <p:spTgt spid="7"/>
                                        </p:tgtEl>
                                        <p:attrNameLst>
                                          <p:attrName>ppt_w</p:attrName>
                                        </p:attrNameLst>
                                      </p:cBhvr>
                                      <p:tavLst>
                                        <p:tav tm="0">
                                          <p:val>
                                            <p:strVal val="#ppt_w"/>
                                          </p:val>
                                        </p:tav>
                                        <p:tav tm="100000">
                                          <p:val>
                                            <p:strVal val="#ppt_w"/>
                                          </p:val>
                                        </p:tav>
                                      </p:tavLst>
                                    </p:anim>
                                    <p:anim calcmode="lin" valueType="num">
                                      <p:cBhvr>
                                        <p:cTn id="16" dur="300" fill="hold"/>
                                        <p:tgtEl>
                                          <p:spTgt spid="7"/>
                                        </p:tgtEl>
                                        <p:attrNameLst>
                                          <p:attrName>ppt_h</p:attrName>
                                        </p:attrNameLst>
                                      </p:cBhvr>
                                      <p:tavLst>
                                        <p:tav tm="0">
                                          <p:val>
                                            <p:fltVal val="0"/>
                                          </p:val>
                                        </p:tav>
                                        <p:tav tm="100000">
                                          <p:val>
                                            <p:strVal val="#ppt_h"/>
                                          </p:val>
                                        </p:tav>
                                      </p:tavLst>
                                    </p:anim>
                                  </p:childTnLst>
                                </p:cTn>
                              </p:par>
                            </p:childTnLst>
                          </p:cTn>
                        </p:par>
                        <p:par>
                          <p:cTn id="17" fill="hold">
                            <p:stCondLst>
                              <p:cond delay="300"/>
                            </p:stCondLst>
                            <p:childTnLst>
                              <p:par>
                                <p:cTn id="18" presetID="17"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300" fill="hold"/>
                                        <p:tgtEl>
                                          <p:spTgt spid="10"/>
                                        </p:tgtEl>
                                        <p:attrNameLst>
                                          <p:attrName>ppt_x</p:attrName>
                                        </p:attrNameLst>
                                      </p:cBhvr>
                                      <p:tavLst>
                                        <p:tav tm="0">
                                          <p:val>
                                            <p:strVal val="#ppt_x+#ppt_w/2"/>
                                          </p:val>
                                        </p:tav>
                                        <p:tav tm="100000">
                                          <p:val>
                                            <p:strVal val="#ppt_x"/>
                                          </p:val>
                                        </p:tav>
                                      </p:tavLst>
                                    </p:anim>
                                    <p:anim calcmode="lin" valueType="num">
                                      <p:cBhvr>
                                        <p:cTn id="21" dur="300" fill="hold"/>
                                        <p:tgtEl>
                                          <p:spTgt spid="10"/>
                                        </p:tgtEl>
                                        <p:attrNameLst>
                                          <p:attrName>ppt_y</p:attrName>
                                        </p:attrNameLst>
                                      </p:cBhvr>
                                      <p:tavLst>
                                        <p:tav tm="0">
                                          <p:val>
                                            <p:strVal val="#ppt_y"/>
                                          </p:val>
                                        </p:tav>
                                        <p:tav tm="100000">
                                          <p:val>
                                            <p:strVal val="#ppt_y"/>
                                          </p:val>
                                        </p:tav>
                                      </p:tavLst>
                                    </p:anim>
                                    <p:anim calcmode="lin" valueType="num">
                                      <p:cBhvr>
                                        <p:cTn id="22" dur="300" fill="hold"/>
                                        <p:tgtEl>
                                          <p:spTgt spid="10"/>
                                        </p:tgtEl>
                                        <p:attrNameLst>
                                          <p:attrName>ppt_w</p:attrName>
                                        </p:attrNameLst>
                                      </p:cBhvr>
                                      <p:tavLst>
                                        <p:tav tm="0">
                                          <p:val>
                                            <p:fltVal val="0"/>
                                          </p:val>
                                        </p:tav>
                                        <p:tav tm="100000">
                                          <p:val>
                                            <p:strVal val="#ppt_w"/>
                                          </p:val>
                                        </p:tav>
                                      </p:tavLst>
                                    </p:anim>
                                    <p:anim calcmode="lin" valueType="num">
                                      <p:cBhvr>
                                        <p:cTn id="23" dur="300" fill="hold"/>
                                        <p:tgtEl>
                                          <p:spTgt spid="10"/>
                                        </p:tgtEl>
                                        <p:attrNameLst>
                                          <p:attrName>ppt_h</p:attrName>
                                        </p:attrNameLst>
                                      </p:cBhvr>
                                      <p:tavLst>
                                        <p:tav tm="0">
                                          <p:val>
                                            <p:strVal val="#ppt_h"/>
                                          </p:val>
                                        </p:tav>
                                        <p:tav tm="100000">
                                          <p:val>
                                            <p:strVal val="#ppt_h"/>
                                          </p:val>
                                        </p:tav>
                                      </p:tavLst>
                                    </p:anim>
                                  </p:childTnLst>
                                </p:cTn>
                              </p:par>
                            </p:childTnLst>
                          </p:cTn>
                        </p:par>
                        <p:par>
                          <p:cTn id="24" fill="hold">
                            <p:stCondLst>
                              <p:cond delay="600"/>
                            </p:stCondLst>
                            <p:childTnLst>
                              <p:par>
                                <p:cTn id="25" presetID="17" presetClass="entr" presetSubtype="2"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300" fill="hold"/>
                                        <p:tgtEl>
                                          <p:spTgt spid="17"/>
                                        </p:tgtEl>
                                        <p:attrNameLst>
                                          <p:attrName>ppt_x</p:attrName>
                                        </p:attrNameLst>
                                      </p:cBhvr>
                                      <p:tavLst>
                                        <p:tav tm="0">
                                          <p:val>
                                            <p:strVal val="#ppt_x+#ppt_w/2"/>
                                          </p:val>
                                        </p:tav>
                                        <p:tav tm="100000">
                                          <p:val>
                                            <p:strVal val="#ppt_x"/>
                                          </p:val>
                                        </p:tav>
                                      </p:tavLst>
                                    </p:anim>
                                    <p:anim calcmode="lin" valueType="num">
                                      <p:cBhvr>
                                        <p:cTn id="28" dur="300" fill="hold"/>
                                        <p:tgtEl>
                                          <p:spTgt spid="17"/>
                                        </p:tgtEl>
                                        <p:attrNameLst>
                                          <p:attrName>ppt_y</p:attrName>
                                        </p:attrNameLst>
                                      </p:cBhvr>
                                      <p:tavLst>
                                        <p:tav tm="0">
                                          <p:val>
                                            <p:strVal val="#ppt_y"/>
                                          </p:val>
                                        </p:tav>
                                        <p:tav tm="100000">
                                          <p:val>
                                            <p:strVal val="#ppt_y"/>
                                          </p:val>
                                        </p:tav>
                                      </p:tavLst>
                                    </p:anim>
                                    <p:anim calcmode="lin" valueType="num">
                                      <p:cBhvr>
                                        <p:cTn id="29" dur="300" fill="hold"/>
                                        <p:tgtEl>
                                          <p:spTgt spid="17"/>
                                        </p:tgtEl>
                                        <p:attrNameLst>
                                          <p:attrName>ppt_w</p:attrName>
                                        </p:attrNameLst>
                                      </p:cBhvr>
                                      <p:tavLst>
                                        <p:tav tm="0">
                                          <p:val>
                                            <p:fltVal val="0"/>
                                          </p:val>
                                        </p:tav>
                                        <p:tav tm="100000">
                                          <p:val>
                                            <p:strVal val="#ppt_w"/>
                                          </p:val>
                                        </p:tav>
                                      </p:tavLst>
                                    </p:anim>
                                    <p:anim calcmode="lin" valueType="num">
                                      <p:cBhvr>
                                        <p:cTn id="30" dur="300" fill="hold"/>
                                        <p:tgtEl>
                                          <p:spTgt spid="17"/>
                                        </p:tgtEl>
                                        <p:attrNameLst>
                                          <p:attrName>ppt_h</p:attrName>
                                        </p:attrNameLst>
                                      </p:cBhvr>
                                      <p:tavLst>
                                        <p:tav tm="0">
                                          <p:val>
                                            <p:strVal val="#ppt_h"/>
                                          </p:val>
                                        </p:tav>
                                        <p:tav tm="100000">
                                          <p:val>
                                            <p:strVal val="#ppt_h"/>
                                          </p:val>
                                        </p:tav>
                                      </p:tavLst>
                                    </p:anim>
                                  </p:childTnLst>
                                </p:cTn>
                              </p:par>
                            </p:childTnLst>
                          </p:cTn>
                        </p:par>
                        <p:par>
                          <p:cTn id="31" fill="hold">
                            <p:stCondLst>
                              <p:cond delay="900"/>
                            </p:stCondLst>
                            <p:childTnLst>
                              <p:par>
                                <p:cTn id="32" presetID="17"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300" fill="hold"/>
                                        <p:tgtEl>
                                          <p:spTgt spid="14"/>
                                        </p:tgtEl>
                                        <p:attrNameLst>
                                          <p:attrName>ppt_x</p:attrName>
                                        </p:attrNameLst>
                                      </p:cBhvr>
                                      <p:tavLst>
                                        <p:tav tm="0">
                                          <p:val>
                                            <p:strVal val="#ppt_x"/>
                                          </p:val>
                                        </p:tav>
                                        <p:tav tm="100000">
                                          <p:val>
                                            <p:strVal val="#ppt_x"/>
                                          </p:val>
                                        </p:tav>
                                      </p:tavLst>
                                    </p:anim>
                                    <p:anim calcmode="lin" valueType="num">
                                      <p:cBhvr>
                                        <p:cTn id="35" dur="300" fill="hold"/>
                                        <p:tgtEl>
                                          <p:spTgt spid="14"/>
                                        </p:tgtEl>
                                        <p:attrNameLst>
                                          <p:attrName>ppt_y</p:attrName>
                                        </p:attrNameLst>
                                      </p:cBhvr>
                                      <p:tavLst>
                                        <p:tav tm="0">
                                          <p:val>
                                            <p:strVal val="#ppt_y+#ppt_h/2"/>
                                          </p:val>
                                        </p:tav>
                                        <p:tav tm="100000">
                                          <p:val>
                                            <p:strVal val="#ppt_y"/>
                                          </p:val>
                                        </p:tav>
                                      </p:tavLst>
                                    </p:anim>
                                    <p:anim calcmode="lin" valueType="num">
                                      <p:cBhvr>
                                        <p:cTn id="36" dur="300" fill="hold"/>
                                        <p:tgtEl>
                                          <p:spTgt spid="14"/>
                                        </p:tgtEl>
                                        <p:attrNameLst>
                                          <p:attrName>ppt_w</p:attrName>
                                        </p:attrNameLst>
                                      </p:cBhvr>
                                      <p:tavLst>
                                        <p:tav tm="0">
                                          <p:val>
                                            <p:strVal val="#ppt_w"/>
                                          </p:val>
                                        </p:tav>
                                        <p:tav tm="100000">
                                          <p:val>
                                            <p:strVal val="#ppt_w"/>
                                          </p:val>
                                        </p:tav>
                                      </p:tavLst>
                                    </p:anim>
                                    <p:anim calcmode="lin" valueType="num">
                                      <p:cBhvr>
                                        <p:cTn id="37" dur="300" fill="hold"/>
                                        <p:tgtEl>
                                          <p:spTgt spid="14"/>
                                        </p:tgtEl>
                                        <p:attrNameLst>
                                          <p:attrName>ppt_h</p:attrName>
                                        </p:attrNameLst>
                                      </p:cBhvr>
                                      <p:tavLst>
                                        <p:tav tm="0">
                                          <p:val>
                                            <p:fltVal val="0"/>
                                          </p:val>
                                        </p:tav>
                                        <p:tav tm="100000">
                                          <p:val>
                                            <p:strVal val="#ppt_h"/>
                                          </p:val>
                                        </p:tav>
                                      </p:tavLst>
                                    </p:anim>
                                  </p:childTnLst>
                                </p:cTn>
                              </p:par>
                            </p:childTnLst>
                          </p:cTn>
                        </p:par>
                        <p:par>
                          <p:cTn id="38" fill="hold">
                            <p:stCondLst>
                              <p:cond delay="1200"/>
                            </p:stCondLst>
                            <p:childTnLst>
                              <p:par>
                                <p:cTn id="39" presetID="17"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300" fill="hold"/>
                                        <p:tgtEl>
                                          <p:spTgt spid="22"/>
                                        </p:tgtEl>
                                        <p:attrNameLst>
                                          <p:attrName>ppt_x</p:attrName>
                                        </p:attrNameLst>
                                      </p:cBhvr>
                                      <p:tavLst>
                                        <p:tav tm="0">
                                          <p:val>
                                            <p:strVal val="#ppt_x-#ppt_w/2"/>
                                          </p:val>
                                        </p:tav>
                                        <p:tav tm="100000">
                                          <p:val>
                                            <p:strVal val="#ppt_x"/>
                                          </p:val>
                                        </p:tav>
                                      </p:tavLst>
                                    </p:anim>
                                    <p:anim calcmode="lin" valueType="num">
                                      <p:cBhvr>
                                        <p:cTn id="42" dur="300" fill="hold"/>
                                        <p:tgtEl>
                                          <p:spTgt spid="22"/>
                                        </p:tgtEl>
                                        <p:attrNameLst>
                                          <p:attrName>ppt_y</p:attrName>
                                        </p:attrNameLst>
                                      </p:cBhvr>
                                      <p:tavLst>
                                        <p:tav tm="0">
                                          <p:val>
                                            <p:strVal val="#ppt_y"/>
                                          </p:val>
                                        </p:tav>
                                        <p:tav tm="100000">
                                          <p:val>
                                            <p:strVal val="#ppt_y"/>
                                          </p:val>
                                        </p:tav>
                                      </p:tavLst>
                                    </p:anim>
                                    <p:anim calcmode="lin" valueType="num">
                                      <p:cBhvr>
                                        <p:cTn id="43" dur="300" fill="hold"/>
                                        <p:tgtEl>
                                          <p:spTgt spid="22"/>
                                        </p:tgtEl>
                                        <p:attrNameLst>
                                          <p:attrName>ppt_w</p:attrName>
                                        </p:attrNameLst>
                                      </p:cBhvr>
                                      <p:tavLst>
                                        <p:tav tm="0">
                                          <p:val>
                                            <p:fltVal val="0"/>
                                          </p:val>
                                        </p:tav>
                                        <p:tav tm="100000">
                                          <p:val>
                                            <p:strVal val="#ppt_w"/>
                                          </p:val>
                                        </p:tav>
                                      </p:tavLst>
                                    </p:anim>
                                    <p:anim calcmode="lin" valueType="num">
                                      <p:cBhvr>
                                        <p:cTn id="44" dur="300" fill="hold"/>
                                        <p:tgtEl>
                                          <p:spTgt spid="22"/>
                                        </p:tgtEl>
                                        <p:attrNameLst>
                                          <p:attrName>ppt_h</p:attrName>
                                        </p:attrNameLst>
                                      </p:cBhvr>
                                      <p:tavLst>
                                        <p:tav tm="0">
                                          <p:val>
                                            <p:strVal val="#ppt_h"/>
                                          </p:val>
                                        </p:tav>
                                        <p:tav tm="100000">
                                          <p:val>
                                            <p:strVal val="#ppt_h"/>
                                          </p:val>
                                        </p:tav>
                                      </p:tavLst>
                                    </p:anim>
                                  </p:childTnLst>
                                </p:cTn>
                              </p:par>
                            </p:childTnLst>
                          </p:cTn>
                        </p:par>
                        <p:par>
                          <p:cTn id="45" fill="hold">
                            <p:stCondLst>
                              <p:cond delay="1500"/>
                            </p:stCondLst>
                            <p:childTnLst>
                              <p:par>
                                <p:cTn id="46" presetID="17" presetClass="entr" presetSubtype="8"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300" fill="hold"/>
                                        <p:tgtEl>
                                          <p:spTgt spid="16"/>
                                        </p:tgtEl>
                                        <p:attrNameLst>
                                          <p:attrName>ppt_x</p:attrName>
                                        </p:attrNameLst>
                                      </p:cBhvr>
                                      <p:tavLst>
                                        <p:tav tm="0">
                                          <p:val>
                                            <p:strVal val="#ppt_x-#ppt_w/2"/>
                                          </p:val>
                                        </p:tav>
                                        <p:tav tm="100000">
                                          <p:val>
                                            <p:strVal val="#ppt_x"/>
                                          </p:val>
                                        </p:tav>
                                      </p:tavLst>
                                    </p:anim>
                                    <p:anim calcmode="lin" valueType="num">
                                      <p:cBhvr>
                                        <p:cTn id="49" dur="300" fill="hold"/>
                                        <p:tgtEl>
                                          <p:spTgt spid="16"/>
                                        </p:tgtEl>
                                        <p:attrNameLst>
                                          <p:attrName>ppt_y</p:attrName>
                                        </p:attrNameLst>
                                      </p:cBhvr>
                                      <p:tavLst>
                                        <p:tav tm="0">
                                          <p:val>
                                            <p:strVal val="#ppt_y"/>
                                          </p:val>
                                        </p:tav>
                                        <p:tav tm="100000">
                                          <p:val>
                                            <p:strVal val="#ppt_y"/>
                                          </p:val>
                                        </p:tav>
                                      </p:tavLst>
                                    </p:anim>
                                    <p:anim calcmode="lin" valueType="num">
                                      <p:cBhvr>
                                        <p:cTn id="50" dur="300" fill="hold"/>
                                        <p:tgtEl>
                                          <p:spTgt spid="16"/>
                                        </p:tgtEl>
                                        <p:attrNameLst>
                                          <p:attrName>ppt_w</p:attrName>
                                        </p:attrNameLst>
                                      </p:cBhvr>
                                      <p:tavLst>
                                        <p:tav tm="0">
                                          <p:val>
                                            <p:fltVal val="0"/>
                                          </p:val>
                                        </p:tav>
                                        <p:tav tm="100000">
                                          <p:val>
                                            <p:strVal val="#ppt_w"/>
                                          </p:val>
                                        </p:tav>
                                      </p:tavLst>
                                    </p:anim>
                                    <p:anim calcmode="lin" valueType="num">
                                      <p:cBhvr>
                                        <p:cTn id="51" dur="300" fill="hold"/>
                                        <p:tgtEl>
                                          <p:spTgt spid="16"/>
                                        </p:tgtEl>
                                        <p:attrNameLst>
                                          <p:attrName>ppt_h</p:attrName>
                                        </p:attrNameLst>
                                      </p:cBhvr>
                                      <p:tavLst>
                                        <p:tav tm="0">
                                          <p:val>
                                            <p:strVal val="#ppt_h"/>
                                          </p:val>
                                        </p:tav>
                                        <p:tav tm="100000">
                                          <p:val>
                                            <p:strVal val="#ppt_h"/>
                                          </p:val>
                                        </p:tav>
                                      </p:tavLst>
                                    </p:anim>
                                  </p:childTnLst>
                                </p:cTn>
                              </p:par>
                            </p:childTnLst>
                          </p:cTn>
                        </p:par>
                        <p:par>
                          <p:cTn id="52" fill="hold">
                            <p:stCondLst>
                              <p:cond delay="1800"/>
                            </p:stCondLst>
                            <p:childTnLst>
                              <p:par>
                                <p:cTn id="53" presetID="17" presetClass="entr" presetSubtype="4"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300" fill="hold"/>
                                        <p:tgtEl>
                                          <p:spTgt spid="19"/>
                                        </p:tgtEl>
                                        <p:attrNameLst>
                                          <p:attrName>ppt_x</p:attrName>
                                        </p:attrNameLst>
                                      </p:cBhvr>
                                      <p:tavLst>
                                        <p:tav tm="0">
                                          <p:val>
                                            <p:strVal val="#ppt_x"/>
                                          </p:val>
                                        </p:tav>
                                        <p:tav tm="100000">
                                          <p:val>
                                            <p:strVal val="#ppt_x"/>
                                          </p:val>
                                        </p:tav>
                                      </p:tavLst>
                                    </p:anim>
                                    <p:anim calcmode="lin" valueType="num">
                                      <p:cBhvr>
                                        <p:cTn id="56" dur="300" fill="hold"/>
                                        <p:tgtEl>
                                          <p:spTgt spid="19"/>
                                        </p:tgtEl>
                                        <p:attrNameLst>
                                          <p:attrName>ppt_y</p:attrName>
                                        </p:attrNameLst>
                                      </p:cBhvr>
                                      <p:tavLst>
                                        <p:tav tm="0">
                                          <p:val>
                                            <p:strVal val="#ppt_y+#ppt_h/2"/>
                                          </p:val>
                                        </p:tav>
                                        <p:tav tm="100000">
                                          <p:val>
                                            <p:strVal val="#ppt_y"/>
                                          </p:val>
                                        </p:tav>
                                      </p:tavLst>
                                    </p:anim>
                                    <p:anim calcmode="lin" valueType="num">
                                      <p:cBhvr>
                                        <p:cTn id="57" dur="300" fill="hold"/>
                                        <p:tgtEl>
                                          <p:spTgt spid="19"/>
                                        </p:tgtEl>
                                        <p:attrNameLst>
                                          <p:attrName>ppt_w</p:attrName>
                                        </p:attrNameLst>
                                      </p:cBhvr>
                                      <p:tavLst>
                                        <p:tav tm="0">
                                          <p:val>
                                            <p:strVal val="#ppt_w"/>
                                          </p:val>
                                        </p:tav>
                                        <p:tav tm="100000">
                                          <p:val>
                                            <p:strVal val="#ppt_w"/>
                                          </p:val>
                                        </p:tav>
                                      </p:tavLst>
                                    </p:anim>
                                    <p:anim calcmode="lin" valueType="num">
                                      <p:cBhvr>
                                        <p:cTn id="58" dur="300" fill="hold"/>
                                        <p:tgtEl>
                                          <p:spTgt spid="19"/>
                                        </p:tgtEl>
                                        <p:attrNameLst>
                                          <p:attrName>ppt_h</p:attrName>
                                        </p:attrNameLst>
                                      </p:cBhvr>
                                      <p:tavLst>
                                        <p:tav tm="0">
                                          <p:val>
                                            <p:fltVal val="0"/>
                                          </p:val>
                                        </p:tav>
                                        <p:tav tm="100000">
                                          <p:val>
                                            <p:strVal val="#ppt_h"/>
                                          </p:val>
                                        </p:tav>
                                      </p:tavLst>
                                    </p:anim>
                                  </p:childTnLst>
                                </p:cTn>
                              </p:par>
                            </p:childTnLst>
                          </p:cTn>
                        </p:par>
                        <p:par>
                          <p:cTn id="59" fill="hold">
                            <p:stCondLst>
                              <p:cond delay="2100"/>
                            </p:stCondLst>
                            <p:childTnLst>
                              <p:par>
                                <p:cTn id="60" presetID="17" presetClass="entr" presetSubtype="4" fill="hold" nodeType="after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300" fill="hold"/>
                                        <p:tgtEl>
                                          <p:spTgt spid="25"/>
                                        </p:tgtEl>
                                        <p:attrNameLst>
                                          <p:attrName>ppt_x</p:attrName>
                                        </p:attrNameLst>
                                      </p:cBhvr>
                                      <p:tavLst>
                                        <p:tav tm="0">
                                          <p:val>
                                            <p:strVal val="#ppt_x"/>
                                          </p:val>
                                        </p:tav>
                                        <p:tav tm="100000">
                                          <p:val>
                                            <p:strVal val="#ppt_x"/>
                                          </p:val>
                                        </p:tav>
                                      </p:tavLst>
                                    </p:anim>
                                    <p:anim calcmode="lin" valueType="num">
                                      <p:cBhvr>
                                        <p:cTn id="63" dur="300" fill="hold"/>
                                        <p:tgtEl>
                                          <p:spTgt spid="25"/>
                                        </p:tgtEl>
                                        <p:attrNameLst>
                                          <p:attrName>ppt_y</p:attrName>
                                        </p:attrNameLst>
                                      </p:cBhvr>
                                      <p:tavLst>
                                        <p:tav tm="0">
                                          <p:val>
                                            <p:strVal val="#ppt_y+#ppt_h/2"/>
                                          </p:val>
                                        </p:tav>
                                        <p:tav tm="100000">
                                          <p:val>
                                            <p:strVal val="#ppt_y"/>
                                          </p:val>
                                        </p:tav>
                                      </p:tavLst>
                                    </p:anim>
                                    <p:anim calcmode="lin" valueType="num">
                                      <p:cBhvr>
                                        <p:cTn id="64" dur="300" fill="hold"/>
                                        <p:tgtEl>
                                          <p:spTgt spid="25"/>
                                        </p:tgtEl>
                                        <p:attrNameLst>
                                          <p:attrName>ppt_w</p:attrName>
                                        </p:attrNameLst>
                                      </p:cBhvr>
                                      <p:tavLst>
                                        <p:tav tm="0">
                                          <p:val>
                                            <p:strVal val="#ppt_w"/>
                                          </p:val>
                                        </p:tav>
                                        <p:tav tm="100000">
                                          <p:val>
                                            <p:strVal val="#ppt_w"/>
                                          </p:val>
                                        </p:tav>
                                      </p:tavLst>
                                    </p:anim>
                                    <p:anim calcmode="lin" valueType="num">
                                      <p:cBhvr>
                                        <p:cTn id="65" dur="300" fill="hold"/>
                                        <p:tgtEl>
                                          <p:spTgt spid="25"/>
                                        </p:tgtEl>
                                        <p:attrNameLst>
                                          <p:attrName>ppt_h</p:attrName>
                                        </p:attrNameLst>
                                      </p:cBhvr>
                                      <p:tavLst>
                                        <p:tav tm="0">
                                          <p:val>
                                            <p:fltVal val="0"/>
                                          </p:val>
                                        </p:tav>
                                        <p:tav tm="100000">
                                          <p:val>
                                            <p:strVal val="#ppt_h"/>
                                          </p:val>
                                        </p:tav>
                                      </p:tavLst>
                                    </p:anim>
                                  </p:childTnLst>
                                </p:cTn>
                              </p:par>
                            </p:childTnLst>
                          </p:cTn>
                        </p:par>
                        <p:par>
                          <p:cTn id="66" fill="hold">
                            <p:stCondLst>
                              <p:cond delay="2400"/>
                            </p:stCondLst>
                            <p:childTnLst>
                              <p:par>
                                <p:cTn id="67" presetID="17" presetClass="entr" presetSubtype="4"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p:cTn id="69" dur="300" fill="hold"/>
                                        <p:tgtEl>
                                          <p:spTgt spid="26"/>
                                        </p:tgtEl>
                                        <p:attrNameLst>
                                          <p:attrName>ppt_x</p:attrName>
                                        </p:attrNameLst>
                                      </p:cBhvr>
                                      <p:tavLst>
                                        <p:tav tm="0">
                                          <p:val>
                                            <p:strVal val="#ppt_x"/>
                                          </p:val>
                                        </p:tav>
                                        <p:tav tm="100000">
                                          <p:val>
                                            <p:strVal val="#ppt_x"/>
                                          </p:val>
                                        </p:tav>
                                      </p:tavLst>
                                    </p:anim>
                                    <p:anim calcmode="lin" valueType="num">
                                      <p:cBhvr>
                                        <p:cTn id="70" dur="300" fill="hold"/>
                                        <p:tgtEl>
                                          <p:spTgt spid="26"/>
                                        </p:tgtEl>
                                        <p:attrNameLst>
                                          <p:attrName>ppt_y</p:attrName>
                                        </p:attrNameLst>
                                      </p:cBhvr>
                                      <p:tavLst>
                                        <p:tav tm="0">
                                          <p:val>
                                            <p:strVal val="#ppt_y+#ppt_h/2"/>
                                          </p:val>
                                        </p:tav>
                                        <p:tav tm="100000">
                                          <p:val>
                                            <p:strVal val="#ppt_y"/>
                                          </p:val>
                                        </p:tav>
                                      </p:tavLst>
                                    </p:anim>
                                    <p:anim calcmode="lin" valueType="num">
                                      <p:cBhvr>
                                        <p:cTn id="71" dur="300" fill="hold"/>
                                        <p:tgtEl>
                                          <p:spTgt spid="26"/>
                                        </p:tgtEl>
                                        <p:attrNameLst>
                                          <p:attrName>ppt_w</p:attrName>
                                        </p:attrNameLst>
                                      </p:cBhvr>
                                      <p:tavLst>
                                        <p:tav tm="0">
                                          <p:val>
                                            <p:strVal val="#ppt_w"/>
                                          </p:val>
                                        </p:tav>
                                        <p:tav tm="100000">
                                          <p:val>
                                            <p:strVal val="#ppt_w"/>
                                          </p:val>
                                        </p:tav>
                                      </p:tavLst>
                                    </p:anim>
                                    <p:anim calcmode="lin" valueType="num">
                                      <p:cBhvr>
                                        <p:cTn id="72" dur="300" fill="hold"/>
                                        <p:tgtEl>
                                          <p:spTgt spid="26"/>
                                        </p:tgtEl>
                                        <p:attrNameLst>
                                          <p:attrName>ppt_h</p:attrName>
                                        </p:attrNameLst>
                                      </p:cBhvr>
                                      <p:tavLst>
                                        <p:tav tm="0">
                                          <p:val>
                                            <p:fltVal val="0"/>
                                          </p:val>
                                        </p:tav>
                                        <p:tav tm="100000">
                                          <p:val>
                                            <p:strVal val="#ppt_h"/>
                                          </p:val>
                                        </p:tav>
                                      </p:tavLst>
                                    </p:anim>
                                  </p:childTnLst>
                                </p:cTn>
                              </p:par>
                            </p:childTnLst>
                          </p:cTn>
                        </p:par>
                        <p:par>
                          <p:cTn id="73" fill="hold">
                            <p:stCondLst>
                              <p:cond delay="2700"/>
                            </p:stCondLst>
                            <p:childTnLst>
                              <p:par>
                                <p:cTn id="74" presetID="17" presetClass="entr" presetSubtype="8"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p:cTn id="76" dur="300" fill="hold"/>
                                        <p:tgtEl>
                                          <p:spTgt spid="21"/>
                                        </p:tgtEl>
                                        <p:attrNameLst>
                                          <p:attrName>ppt_x</p:attrName>
                                        </p:attrNameLst>
                                      </p:cBhvr>
                                      <p:tavLst>
                                        <p:tav tm="0">
                                          <p:val>
                                            <p:strVal val="#ppt_x-#ppt_w/2"/>
                                          </p:val>
                                        </p:tav>
                                        <p:tav tm="100000">
                                          <p:val>
                                            <p:strVal val="#ppt_x"/>
                                          </p:val>
                                        </p:tav>
                                      </p:tavLst>
                                    </p:anim>
                                    <p:anim calcmode="lin" valueType="num">
                                      <p:cBhvr>
                                        <p:cTn id="77" dur="300" fill="hold"/>
                                        <p:tgtEl>
                                          <p:spTgt spid="21"/>
                                        </p:tgtEl>
                                        <p:attrNameLst>
                                          <p:attrName>ppt_y</p:attrName>
                                        </p:attrNameLst>
                                      </p:cBhvr>
                                      <p:tavLst>
                                        <p:tav tm="0">
                                          <p:val>
                                            <p:strVal val="#ppt_y"/>
                                          </p:val>
                                        </p:tav>
                                        <p:tav tm="100000">
                                          <p:val>
                                            <p:strVal val="#ppt_y"/>
                                          </p:val>
                                        </p:tav>
                                      </p:tavLst>
                                    </p:anim>
                                    <p:anim calcmode="lin" valueType="num">
                                      <p:cBhvr>
                                        <p:cTn id="78" dur="300" fill="hold"/>
                                        <p:tgtEl>
                                          <p:spTgt spid="21"/>
                                        </p:tgtEl>
                                        <p:attrNameLst>
                                          <p:attrName>ppt_w</p:attrName>
                                        </p:attrNameLst>
                                      </p:cBhvr>
                                      <p:tavLst>
                                        <p:tav tm="0">
                                          <p:val>
                                            <p:fltVal val="0"/>
                                          </p:val>
                                        </p:tav>
                                        <p:tav tm="100000">
                                          <p:val>
                                            <p:strVal val="#ppt_w"/>
                                          </p:val>
                                        </p:tav>
                                      </p:tavLst>
                                    </p:anim>
                                    <p:anim calcmode="lin" valueType="num">
                                      <p:cBhvr>
                                        <p:cTn id="79" dur="300" fill="hold"/>
                                        <p:tgtEl>
                                          <p:spTgt spid="21"/>
                                        </p:tgtEl>
                                        <p:attrNameLst>
                                          <p:attrName>ppt_h</p:attrName>
                                        </p:attrNameLst>
                                      </p:cBhvr>
                                      <p:tavLst>
                                        <p:tav tm="0">
                                          <p:val>
                                            <p:strVal val="#ppt_h"/>
                                          </p:val>
                                        </p:tav>
                                        <p:tav tm="100000">
                                          <p:val>
                                            <p:strVal val="#ppt_h"/>
                                          </p:val>
                                        </p:tav>
                                      </p:tavLst>
                                    </p:anim>
                                  </p:childTnLst>
                                </p:cTn>
                              </p:par>
                            </p:childTnLst>
                          </p:cTn>
                        </p:par>
                        <p:par>
                          <p:cTn id="80" fill="hold">
                            <p:stCondLst>
                              <p:cond delay="3000"/>
                            </p:stCondLst>
                            <p:childTnLst>
                              <p:par>
                                <p:cTn id="81" presetID="17" presetClass="entr" presetSubtype="1" fill="hold" nodeType="after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300" fill="hold"/>
                                        <p:tgtEl>
                                          <p:spTgt spid="24"/>
                                        </p:tgtEl>
                                        <p:attrNameLst>
                                          <p:attrName>ppt_x</p:attrName>
                                        </p:attrNameLst>
                                      </p:cBhvr>
                                      <p:tavLst>
                                        <p:tav tm="0">
                                          <p:val>
                                            <p:strVal val="#ppt_x"/>
                                          </p:val>
                                        </p:tav>
                                        <p:tav tm="100000">
                                          <p:val>
                                            <p:strVal val="#ppt_x"/>
                                          </p:val>
                                        </p:tav>
                                      </p:tavLst>
                                    </p:anim>
                                    <p:anim calcmode="lin" valueType="num">
                                      <p:cBhvr>
                                        <p:cTn id="84" dur="300" fill="hold"/>
                                        <p:tgtEl>
                                          <p:spTgt spid="24"/>
                                        </p:tgtEl>
                                        <p:attrNameLst>
                                          <p:attrName>ppt_y</p:attrName>
                                        </p:attrNameLst>
                                      </p:cBhvr>
                                      <p:tavLst>
                                        <p:tav tm="0">
                                          <p:val>
                                            <p:strVal val="#ppt_y-#ppt_h/2"/>
                                          </p:val>
                                        </p:tav>
                                        <p:tav tm="100000">
                                          <p:val>
                                            <p:strVal val="#ppt_y"/>
                                          </p:val>
                                        </p:tav>
                                      </p:tavLst>
                                    </p:anim>
                                    <p:anim calcmode="lin" valueType="num">
                                      <p:cBhvr>
                                        <p:cTn id="85" dur="300" fill="hold"/>
                                        <p:tgtEl>
                                          <p:spTgt spid="24"/>
                                        </p:tgtEl>
                                        <p:attrNameLst>
                                          <p:attrName>ppt_w</p:attrName>
                                        </p:attrNameLst>
                                      </p:cBhvr>
                                      <p:tavLst>
                                        <p:tav tm="0">
                                          <p:val>
                                            <p:strVal val="#ppt_w"/>
                                          </p:val>
                                        </p:tav>
                                        <p:tav tm="100000">
                                          <p:val>
                                            <p:strVal val="#ppt_w"/>
                                          </p:val>
                                        </p:tav>
                                      </p:tavLst>
                                    </p:anim>
                                    <p:anim calcmode="lin" valueType="num">
                                      <p:cBhvr>
                                        <p:cTn id="86" dur="3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ctr">
              <a:lnSpc>
                <a:spcPct val="150000"/>
              </a:lnSpc>
              <a:buFontTx/>
              <a:buNone/>
              <a:defRPr/>
            </a:pPr>
            <a:r>
              <a:rPr lang="zh-CN" altLang="en-US" sz="2400" b="1" dirty="0">
                <a:latin typeface="Times New Roman" pitchFamily="18" charset="0"/>
                <a:ea typeface="华文中宋" pitchFamily="2" charset="-122"/>
                <a:cs typeface="Times New Roman" pitchFamily="18" charset="0"/>
              </a:rPr>
              <a:t>算例分析</a:t>
            </a:r>
            <a:endParaRPr lang="en-US" altLang="zh-CN" sz="1000"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en-US" altLang="zh-CN" sz="2200" dirty="0">
                <a:latin typeface="Times New Roman" pitchFamily="18" charset="0"/>
                <a:ea typeface="华文中宋" pitchFamily="2" charset="-122"/>
                <a:cs typeface="Times New Roman" pitchFamily="18" charset="0"/>
              </a:rPr>
              <a:t>2</a:t>
            </a:r>
            <a:r>
              <a:rPr lang="zh-CN" altLang="en-US" sz="2200" dirty="0">
                <a:latin typeface="Times New Roman" pitchFamily="18" charset="0"/>
                <a:ea typeface="华文中宋" pitchFamily="2" charset="-122"/>
                <a:cs typeface="Times New Roman" pitchFamily="18" charset="0"/>
              </a:rPr>
              <a:t>）优选结果</a:t>
            </a:r>
            <a:endParaRPr lang="en-US" altLang="zh-CN" sz="22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zh-CN" altLang="en-US"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二、路网协调路径集的形成机理与优选方法</a:t>
            </a:r>
          </a:p>
        </p:txBody>
      </p:sp>
      <p:sp>
        <p:nvSpPr>
          <p:cNvPr id="41988" name="Rectangle 2"/>
          <p:cNvSpPr>
            <a:spLocks noChangeArrowheads="1"/>
          </p:cNvSpPr>
          <p:nvPr/>
        </p:nvSpPr>
        <p:spPr bwMode="auto">
          <a:xfrm>
            <a:off x="219075" y="1955800"/>
            <a:ext cx="9144000" cy="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41989" name="对象 12"/>
          <p:cNvGraphicFramePr>
            <a:graphicFrameLocks noChangeAspect="1"/>
          </p:cNvGraphicFramePr>
          <p:nvPr>
            <p:extLst>
              <p:ext uri="{D42A27DB-BD31-4B8C-83A1-F6EECF244321}">
                <p14:modId xmlns:p14="http://schemas.microsoft.com/office/powerpoint/2010/main" val="111773001"/>
              </p:ext>
            </p:extLst>
          </p:nvPr>
        </p:nvGraphicFramePr>
        <p:xfrm>
          <a:off x="4500563" y="1917700"/>
          <a:ext cx="4400550" cy="2159000"/>
        </p:xfrm>
        <a:graphic>
          <a:graphicData uri="http://schemas.openxmlformats.org/presentationml/2006/ole">
            <mc:AlternateContent xmlns:mc="http://schemas.openxmlformats.org/markup-compatibility/2006">
              <mc:Choice xmlns:v="urn:schemas-microsoft-com:vml" Requires="v">
                <p:oleObj name="Visio" r:id="rId3" imgW="8595360" imgH="4229076" progId="Visio.Drawing.15">
                  <p:embed/>
                </p:oleObj>
              </mc:Choice>
              <mc:Fallback>
                <p:oleObj name="Visio" r:id="rId3" imgW="8595360" imgH="4229076" progId="Visio.Drawing.15">
                  <p:embed/>
                  <p:pic>
                    <p:nvPicPr>
                      <p:cNvPr id="0" name="对象 12"/>
                      <p:cNvPicPr>
                        <a:picLocks noChangeAspect="1" noChangeArrowheads="1"/>
                      </p:cNvPicPr>
                      <p:nvPr/>
                    </p:nvPicPr>
                    <p:blipFill>
                      <a:blip r:embed="rId4"/>
                      <a:srcRect/>
                      <a:stretch>
                        <a:fillRect/>
                      </a:stretch>
                    </p:blipFill>
                    <p:spPr bwMode="auto">
                      <a:xfrm>
                        <a:off x="4500563" y="1917700"/>
                        <a:ext cx="44005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0" name="对象 14"/>
          <p:cNvGraphicFramePr>
            <a:graphicFrameLocks noChangeAspect="1"/>
          </p:cNvGraphicFramePr>
          <p:nvPr>
            <p:extLst>
              <p:ext uri="{D42A27DB-BD31-4B8C-83A1-F6EECF244321}">
                <p14:modId xmlns:p14="http://schemas.microsoft.com/office/powerpoint/2010/main" val="3290394662"/>
              </p:ext>
            </p:extLst>
          </p:nvPr>
        </p:nvGraphicFramePr>
        <p:xfrm>
          <a:off x="4500563" y="4149725"/>
          <a:ext cx="4302125" cy="2159000"/>
        </p:xfrm>
        <a:graphic>
          <a:graphicData uri="http://schemas.openxmlformats.org/presentationml/2006/ole">
            <mc:AlternateContent xmlns:mc="http://schemas.openxmlformats.org/markup-compatibility/2006">
              <mc:Choice xmlns:v="urn:schemas-microsoft-com:vml" Requires="v">
                <p:oleObj name="Visio" r:id="rId5" imgW="8526461" imgH="4282377" progId="Visio.Drawing.15">
                  <p:embed/>
                </p:oleObj>
              </mc:Choice>
              <mc:Fallback>
                <p:oleObj name="Visio" r:id="rId5" imgW="8526461" imgH="4282377" progId="Visio.Drawing.15">
                  <p:embed/>
                  <p:pic>
                    <p:nvPicPr>
                      <p:cNvPr id="0" name="对象 14"/>
                      <p:cNvPicPr>
                        <a:picLocks noChangeAspect="1" noChangeArrowheads="1"/>
                      </p:cNvPicPr>
                      <p:nvPr/>
                    </p:nvPicPr>
                    <p:blipFill>
                      <a:blip r:embed="rId6"/>
                      <a:srcRect/>
                      <a:stretch>
                        <a:fillRect/>
                      </a:stretch>
                    </p:blipFill>
                    <p:spPr bwMode="auto">
                      <a:xfrm>
                        <a:off x="4500563" y="4149725"/>
                        <a:ext cx="43021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1991" name="组合 20"/>
          <p:cNvGrpSpPr>
            <a:grpSpLocks/>
          </p:cNvGrpSpPr>
          <p:nvPr/>
        </p:nvGrpSpPr>
        <p:grpSpPr bwMode="auto">
          <a:xfrm>
            <a:off x="431800" y="2106613"/>
            <a:ext cx="3816350" cy="4052887"/>
            <a:chOff x="4077165" y="1428764"/>
            <a:chExt cx="4824536" cy="4666312"/>
          </a:xfrm>
        </p:grpSpPr>
        <p:sp>
          <p:nvSpPr>
            <p:cNvPr id="22" name="矩形: 圆角 21"/>
            <p:cNvSpPr/>
            <p:nvPr/>
          </p:nvSpPr>
          <p:spPr>
            <a:xfrm>
              <a:off x="4077165" y="1428764"/>
              <a:ext cx="4824536" cy="4664485"/>
            </a:xfrm>
            <a:prstGeom prst="roundRect">
              <a:avLst/>
            </a:prstGeom>
            <a:solidFill>
              <a:schemeClr val="bg1"/>
            </a:solidFill>
            <a:ln>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41994" name="对象 22"/>
            <p:cNvGraphicFramePr>
              <a:graphicFrameLocks noChangeAspect="1"/>
            </p:cNvGraphicFramePr>
            <p:nvPr/>
          </p:nvGraphicFramePr>
          <p:xfrm>
            <a:off x="4276143" y="1554845"/>
            <a:ext cx="4472569" cy="2325736"/>
          </p:xfrm>
          <a:graphic>
            <a:graphicData uri="http://schemas.openxmlformats.org/presentationml/2006/ole">
              <mc:AlternateContent xmlns:mc="http://schemas.openxmlformats.org/markup-compatibility/2006">
                <mc:Choice xmlns:v="urn:schemas-microsoft-com:vml" Requires="v">
                  <p:oleObj name="Visio" r:id="rId7" imgW="5707132" imgH="2971610" progId="Visio.Drawing.15">
                    <p:embed/>
                  </p:oleObj>
                </mc:Choice>
                <mc:Fallback>
                  <p:oleObj name="Visio" r:id="rId7" imgW="5707132" imgH="2971610" progId="Visio.Drawing.15">
                    <p:embed/>
                    <p:pic>
                      <p:nvPicPr>
                        <p:cNvPr id="0" name="对象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6143" y="1554845"/>
                          <a:ext cx="4472569" cy="23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5" name="对象 23"/>
            <p:cNvGraphicFramePr>
              <a:graphicFrameLocks noChangeAspect="1"/>
            </p:cNvGraphicFramePr>
            <p:nvPr/>
          </p:nvGraphicFramePr>
          <p:xfrm>
            <a:off x="4253148" y="3796256"/>
            <a:ext cx="4472569" cy="2298820"/>
          </p:xfrm>
          <a:graphic>
            <a:graphicData uri="http://schemas.openxmlformats.org/presentationml/2006/ole">
              <mc:AlternateContent xmlns:mc="http://schemas.openxmlformats.org/markup-compatibility/2006">
                <mc:Choice xmlns:v="urn:schemas-microsoft-com:vml" Requires="v">
                  <p:oleObj name="Visio" r:id="rId9" imgW="5684166" imgH="2925985" progId="Visio.Drawing.15">
                    <p:embed/>
                  </p:oleObj>
                </mc:Choice>
                <mc:Fallback>
                  <p:oleObj name="Visio" r:id="rId9" imgW="5684166" imgH="2925985" progId="Visio.Drawing.15">
                    <p:embed/>
                    <p:pic>
                      <p:nvPicPr>
                        <p:cNvPr id="0" name="对象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3148" y="3796256"/>
                          <a:ext cx="4472569" cy="229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5" name="Rectangle 2"/>
          <p:cNvSpPr txBox="1">
            <a:spLocks noChangeArrowheads="1"/>
          </p:cNvSpPr>
          <p:nvPr/>
        </p:nvSpPr>
        <p:spPr bwMode="auto">
          <a:xfrm>
            <a:off x="4562475" y="1417638"/>
            <a:ext cx="3198813" cy="9985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50000"/>
              </a:lnSpc>
              <a:buFont typeface="Wingdings" panose="05000000000000000000" pitchFamily="2" charset="2"/>
              <a:buChar char="Ø"/>
              <a:defRPr/>
            </a:pPr>
            <a:r>
              <a:rPr lang="zh-CN" altLang="en-US" sz="1800" kern="0" dirty="0">
                <a:solidFill>
                  <a:srgbClr val="C00000"/>
                </a:solidFill>
                <a:latin typeface="Times New Roman" pitchFamily="18" charset="0"/>
                <a:ea typeface="华文中宋" pitchFamily="2" charset="-122"/>
                <a:cs typeface="Times New Roman" pitchFamily="18" charset="0"/>
              </a:rPr>
              <a:t>法则一</a:t>
            </a:r>
          </a:p>
        </p:txBody>
      </p:sp>
    </p:spTree>
  </p:cSld>
  <p:clrMapOvr>
    <a:masterClrMapping/>
  </p:clrMapOvr>
  <mc:AlternateContent xmlns:mc="http://schemas.openxmlformats.org/markup-compatibility/2006" xmlns:p14="http://schemas.microsoft.com/office/powerpoint/2010/main">
    <mc:Choice Requires="p14">
      <p:transition spd="slow" p14:dur="2000" advTm="2776"/>
    </mc:Choice>
    <mc:Fallback xmlns="">
      <p:transition spd="slow" advTm="277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对象 18"/>
          <p:cNvGraphicFramePr>
            <a:graphicFrameLocks noChangeAspect="1"/>
          </p:cNvGraphicFramePr>
          <p:nvPr/>
        </p:nvGraphicFramePr>
        <p:xfrm>
          <a:off x="4513263" y="4137025"/>
          <a:ext cx="4300537" cy="2189163"/>
        </p:xfrm>
        <a:graphic>
          <a:graphicData uri="http://schemas.openxmlformats.org/presentationml/2006/ole">
            <mc:AlternateContent xmlns:mc="http://schemas.openxmlformats.org/markup-compatibility/2006">
              <mc:Choice xmlns:v="urn:schemas-microsoft-com:vml" Requires="v">
                <p:oleObj name="Visio" r:id="rId3" imgW="8557083" imgH="4335677" progId="Visio.Drawing.15">
                  <p:embed/>
                </p:oleObj>
              </mc:Choice>
              <mc:Fallback>
                <p:oleObj name="Visio" r:id="rId3" imgW="8557083" imgH="4335677" progId="Visio.Drawing.15">
                  <p:embed/>
                  <p:pic>
                    <p:nvPicPr>
                      <p:cNvPr id="0" name="对象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263" y="4137025"/>
                        <a:ext cx="4300537"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5" name="对象 16"/>
          <p:cNvGraphicFramePr>
            <a:graphicFrameLocks noChangeAspect="1"/>
          </p:cNvGraphicFramePr>
          <p:nvPr/>
        </p:nvGraphicFramePr>
        <p:xfrm>
          <a:off x="4491038" y="1887538"/>
          <a:ext cx="4394200" cy="2216150"/>
        </p:xfrm>
        <a:graphic>
          <a:graphicData uri="http://schemas.openxmlformats.org/presentationml/2006/ole">
            <mc:AlternateContent xmlns:mc="http://schemas.openxmlformats.org/markup-compatibility/2006">
              <mc:Choice xmlns:v="urn:schemas-microsoft-com:vml" Requires="v">
                <p:oleObj name="Visio" r:id="rId5" imgW="8557083" imgH="4320327" progId="Visio.Drawing.15">
                  <p:embed/>
                </p:oleObj>
              </mc:Choice>
              <mc:Fallback>
                <p:oleObj name="Visio" r:id="rId5" imgW="8557083" imgH="4320327" progId="Visio.Drawing.15">
                  <p:embed/>
                  <p:pic>
                    <p:nvPicPr>
                      <p:cNvPr id="0" name="对象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1038" y="1887538"/>
                        <a:ext cx="43942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ctr">
              <a:lnSpc>
                <a:spcPct val="150000"/>
              </a:lnSpc>
              <a:buFontTx/>
              <a:buNone/>
              <a:defRPr/>
            </a:pPr>
            <a:r>
              <a:rPr lang="zh-CN" altLang="en-US" sz="2400" b="1" dirty="0">
                <a:latin typeface="Times New Roman" pitchFamily="18" charset="0"/>
                <a:ea typeface="华文中宋" pitchFamily="2" charset="-122"/>
                <a:cs typeface="Times New Roman" pitchFamily="18" charset="0"/>
              </a:rPr>
              <a:t>算例分析</a:t>
            </a:r>
            <a:endParaRPr lang="en-US" altLang="zh-CN" sz="1000"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en-US" altLang="zh-CN" sz="2200" dirty="0">
                <a:latin typeface="Times New Roman" pitchFamily="18" charset="0"/>
                <a:ea typeface="华文中宋" pitchFamily="2" charset="-122"/>
                <a:cs typeface="Times New Roman" pitchFamily="18" charset="0"/>
              </a:rPr>
              <a:t>2</a:t>
            </a:r>
            <a:r>
              <a:rPr lang="zh-CN" altLang="en-US" sz="2200" dirty="0">
                <a:latin typeface="Times New Roman" pitchFamily="18" charset="0"/>
                <a:ea typeface="华文中宋" pitchFamily="2" charset="-122"/>
                <a:cs typeface="Times New Roman" pitchFamily="18" charset="0"/>
              </a:rPr>
              <a:t>）优选结果</a:t>
            </a:r>
            <a:endParaRPr lang="en-US" altLang="zh-CN" sz="22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zh-CN" altLang="en-US"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二、路网协调路径集的形成机理与优选方法</a:t>
            </a:r>
          </a:p>
        </p:txBody>
      </p:sp>
      <p:sp>
        <p:nvSpPr>
          <p:cNvPr id="44038" name="Rectangle 2"/>
          <p:cNvSpPr>
            <a:spLocks noChangeArrowheads="1"/>
          </p:cNvSpPr>
          <p:nvPr/>
        </p:nvSpPr>
        <p:spPr bwMode="auto">
          <a:xfrm>
            <a:off x="219075" y="1955800"/>
            <a:ext cx="9144000" cy="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44039" name="组合 20"/>
          <p:cNvGrpSpPr>
            <a:grpSpLocks/>
          </p:cNvGrpSpPr>
          <p:nvPr/>
        </p:nvGrpSpPr>
        <p:grpSpPr bwMode="auto">
          <a:xfrm>
            <a:off x="431800" y="2106613"/>
            <a:ext cx="3816350" cy="4052887"/>
            <a:chOff x="4077165" y="1428764"/>
            <a:chExt cx="4824536" cy="4666312"/>
          </a:xfrm>
        </p:grpSpPr>
        <p:sp>
          <p:nvSpPr>
            <p:cNvPr id="22" name="矩形: 圆角 21"/>
            <p:cNvSpPr/>
            <p:nvPr/>
          </p:nvSpPr>
          <p:spPr>
            <a:xfrm>
              <a:off x="4077165" y="1428764"/>
              <a:ext cx="4824536" cy="4664485"/>
            </a:xfrm>
            <a:prstGeom prst="roundRect">
              <a:avLst/>
            </a:prstGeom>
            <a:solidFill>
              <a:schemeClr val="bg1"/>
            </a:solidFill>
            <a:ln>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44042" name="对象 22"/>
            <p:cNvGraphicFramePr>
              <a:graphicFrameLocks noChangeAspect="1"/>
            </p:cNvGraphicFramePr>
            <p:nvPr/>
          </p:nvGraphicFramePr>
          <p:xfrm>
            <a:off x="4276143" y="1554845"/>
            <a:ext cx="4472569" cy="2325736"/>
          </p:xfrm>
          <a:graphic>
            <a:graphicData uri="http://schemas.openxmlformats.org/presentationml/2006/ole">
              <mc:AlternateContent xmlns:mc="http://schemas.openxmlformats.org/markup-compatibility/2006">
                <mc:Choice xmlns:v="urn:schemas-microsoft-com:vml" Requires="v">
                  <p:oleObj name="Visio" r:id="rId7" imgW="5707132" imgH="2971610" progId="Visio.Drawing.15">
                    <p:embed/>
                  </p:oleObj>
                </mc:Choice>
                <mc:Fallback>
                  <p:oleObj name="Visio" r:id="rId7" imgW="5707132" imgH="2971610" progId="Visio.Drawing.15">
                    <p:embed/>
                    <p:pic>
                      <p:nvPicPr>
                        <p:cNvPr id="0" name="对象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6143" y="1554845"/>
                          <a:ext cx="4472569" cy="232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3" name="对象 23"/>
            <p:cNvGraphicFramePr>
              <a:graphicFrameLocks noChangeAspect="1"/>
            </p:cNvGraphicFramePr>
            <p:nvPr/>
          </p:nvGraphicFramePr>
          <p:xfrm>
            <a:off x="4253148" y="3796256"/>
            <a:ext cx="4472569" cy="2298820"/>
          </p:xfrm>
          <a:graphic>
            <a:graphicData uri="http://schemas.openxmlformats.org/presentationml/2006/ole">
              <mc:AlternateContent xmlns:mc="http://schemas.openxmlformats.org/markup-compatibility/2006">
                <mc:Choice xmlns:v="urn:schemas-microsoft-com:vml" Requires="v">
                  <p:oleObj name="Visio" r:id="rId9" imgW="5684166" imgH="2925985" progId="Visio.Drawing.15">
                    <p:embed/>
                  </p:oleObj>
                </mc:Choice>
                <mc:Fallback>
                  <p:oleObj name="Visio" r:id="rId9" imgW="5684166" imgH="2925985" progId="Visio.Drawing.15">
                    <p:embed/>
                    <p:pic>
                      <p:nvPicPr>
                        <p:cNvPr id="0" name="对象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3148" y="3796256"/>
                          <a:ext cx="4472569" cy="229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 name="Rectangle 2"/>
          <p:cNvSpPr txBox="1">
            <a:spLocks noChangeArrowheads="1"/>
          </p:cNvSpPr>
          <p:nvPr/>
        </p:nvSpPr>
        <p:spPr bwMode="auto">
          <a:xfrm>
            <a:off x="4562475" y="1417638"/>
            <a:ext cx="3198813" cy="99853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150000"/>
              </a:lnSpc>
              <a:buFont typeface="Wingdings" panose="05000000000000000000" pitchFamily="2" charset="2"/>
              <a:buChar char="Ø"/>
              <a:defRPr/>
            </a:pPr>
            <a:r>
              <a:rPr lang="zh-CN" altLang="en-US" sz="1800" kern="0" dirty="0">
                <a:solidFill>
                  <a:srgbClr val="C00000"/>
                </a:solidFill>
                <a:latin typeface="Times New Roman" pitchFamily="18" charset="0"/>
                <a:ea typeface="华文中宋" pitchFamily="2" charset="-122"/>
                <a:cs typeface="Times New Roman" pitchFamily="18" charset="0"/>
              </a:rPr>
              <a:t>法则二</a:t>
            </a:r>
          </a:p>
        </p:txBody>
      </p:sp>
    </p:spTree>
  </p:cSld>
  <p:clrMapOvr>
    <a:masterClrMapping/>
  </p:clrMapOvr>
  <mc:AlternateContent xmlns:mc="http://schemas.openxmlformats.org/markup-compatibility/2006" xmlns:p14="http://schemas.microsoft.com/office/powerpoint/2010/main">
    <mc:Choice Requires="p14">
      <p:transition spd="slow" p14:dur="2000" advTm="2895"/>
    </mc:Choice>
    <mc:Fallback xmlns="">
      <p:transition spd="slow" advTm="289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4294967295"/>
          </p:nvPr>
        </p:nvSpPr>
        <p:spPr bwMode="auto">
          <a:xfrm>
            <a:off x="3348038" y="1268413"/>
            <a:ext cx="2665412" cy="4321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50000"/>
              </a:lnSpc>
            </a:pPr>
            <a:r>
              <a:rPr lang="zh-CN" altLang="en-US" b="1">
                <a:latin typeface="华文中宋" panose="02010600040101010101" pitchFamily="2" charset="-122"/>
                <a:ea typeface="华文中宋" panose="02010600040101010101" pitchFamily="2" charset="-122"/>
                <a:cs typeface="Times New Roman" panose="02020603050405020304" pitchFamily="18" charset="0"/>
              </a:rPr>
              <a:t>背景及意义</a:t>
            </a:r>
            <a:endParaRPr lang="en-US" altLang="zh-CN" b="1">
              <a:latin typeface="华文中宋" panose="02010600040101010101" pitchFamily="2" charset="-122"/>
              <a:ea typeface="华文中宋" panose="02010600040101010101" pitchFamily="2" charset="-122"/>
              <a:cs typeface="Times New Roman" panose="02020603050405020304" pitchFamily="18" charset="0"/>
            </a:endParaRPr>
          </a:p>
          <a:p>
            <a:pPr>
              <a:lnSpc>
                <a:spcPct val="150000"/>
              </a:lnSpc>
            </a:pPr>
            <a:r>
              <a:rPr lang="zh-CN" altLang="en-US" b="1">
                <a:latin typeface="华文中宋" panose="02010600040101010101" pitchFamily="2" charset="-122"/>
                <a:ea typeface="华文中宋" panose="02010600040101010101" pitchFamily="2" charset="-122"/>
                <a:cs typeface="Times New Roman" panose="02020603050405020304" pitchFamily="18" charset="0"/>
              </a:rPr>
              <a:t>研究现状</a:t>
            </a:r>
            <a:endParaRPr lang="en-US" altLang="zh-CN" b="1">
              <a:latin typeface="华文中宋" panose="02010600040101010101" pitchFamily="2" charset="-122"/>
              <a:ea typeface="华文中宋" panose="02010600040101010101" pitchFamily="2" charset="-122"/>
              <a:cs typeface="Times New Roman" panose="02020603050405020304" pitchFamily="18" charset="0"/>
            </a:endParaRPr>
          </a:p>
          <a:p>
            <a:pPr>
              <a:lnSpc>
                <a:spcPct val="150000"/>
              </a:lnSpc>
            </a:pPr>
            <a:r>
              <a:rPr lang="zh-CN" altLang="en-US" b="1">
                <a:latin typeface="华文中宋" panose="02010600040101010101" pitchFamily="2" charset="-122"/>
                <a:ea typeface="华文中宋" panose="02010600040101010101" pitchFamily="2" charset="-122"/>
                <a:cs typeface="Times New Roman" panose="02020603050405020304" pitchFamily="18" charset="0"/>
              </a:rPr>
              <a:t>主要内容</a:t>
            </a:r>
            <a:endParaRPr lang="en-US" altLang="zh-CN" b="1">
              <a:latin typeface="华文中宋" panose="02010600040101010101" pitchFamily="2" charset="-122"/>
              <a:ea typeface="华文中宋" panose="02010600040101010101" pitchFamily="2" charset="-122"/>
              <a:cs typeface="Times New Roman" panose="02020603050405020304" pitchFamily="18" charset="0"/>
            </a:endParaRPr>
          </a:p>
          <a:p>
            <a:pPr>
              <a:lnSpc>
                <a:spcPct val="150000"/>
              </a:lnSpc>
            </a:pPr>
            <a:r>
              <a:rPr lang="zh-CN" altLang="en-US" b="1">
                <a:latin typeface="华文中宋" panose="02010600040101010101" pitchFamily="2" charset="-122"/>
                <a:ea typeface="华文中宋" panose="02010600040101010101" pitchFamily="2" charset="-122"/>
                <a:cs typeface="Times New Roman" panose="02020603050405020304" pitchFamily="18" charset="0"/>
              </a:rPr>
              <a:t>结论与展望</a:t>
            </a:r>
            <a:endParaRPr lang="en-US" altLang="zh-CN" b="1">
              <a:latin typeface="华文中宋" panose="02010600040101010101" pitchFamily="2" charset="-122"/>
              <a:ea typeface="华文中宋" panose="02010600040101010101" pitchFamily="2" charset="-122"/>
              <a:cs typeface="Times New Roman" panose="02020603050405020304" pitchFamily="18" charset="0"/>
            </a:endParaRPr>
          </a:p>
          <a:p>
            <a:pPr>
              <a:lnSpc>
                <a:spcPct val="150000"/>
              </a:lnSpc>
            </a:pPr>
            <a:endParaRPr lang="en-US" altLang="zh-CN" b="1">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7171" name="Rectangle 3"/>
          <p:cNvSpPr>
            <a:spLocks noGrp="1" noChangeArrowheads="1"/>
          </p:cNvSpPr>
          <p:nvPr>
            <p:ph type="title" idx="4294967295"/>
          </p:nvPr>
        </p:nvSpPr>
        <p:spPr>
          <a:xfrm>
            <a:off x="503238" y="-69850"/>
            <a:ext cx="8135937" cy="908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solidFill>
                  <a:srgbClr val="535386"/>
                </a:solidFill>
                <a:effectLst/>
                <a:ea typeface="华文中宋" panose="02010600040101010101" pitchFamily="2" charset="-122"/>
              </a:rPr>
              <a:t>目录</a:t>
            </a:r>
          </a:p>
        </p:txBody>
      </p:sp>
    </p:spTree>
  </p:cSld>
  <p:clrMapOvr>
    <a:masterClrMapping/>
  </p:clrMapOvr>
  <mc:AlternateContent xmlns:mc="http://schemas.openxmlformats.org/markup-compatibility/2006" xmlns:p14="http://schemas.microsoft.com/office/powerpoint/2010/main">
    <mc:Choice Requires="p14">
      <p:transition spd="slow" p14:dur="2000" advTm="135"/>
    </mc:Choice>
    <mc:Fallback xmlns="">
      <p:transition spd="slow" advTm="13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4294967295"/>
          </p:nvPr>
        </p:nvSpPr>
        <p:spPr bwMode="auto">
          <a:xfrm>
            <a:off x="468313" y="1268413"/>
            <a:ext cx="8135937" cy="4321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一、车辆轨迹的获取与路径生成</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二、路网协调路径集的形成机理与优选方法</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三、面向路网协调路径集的信号控制方法</a:t>
            </a:r>
            <a:endParaRPr lang="en-US" altLang="zh-CN" sz="2400" b="1">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四、路网协调路径集控制效果的评价方法</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dirty="0">
                <a:effectLst/>
                <a:ea typeface="华文中宋" panose="02010600040101010101" pitchFamily="2" charset="-122"/>
              </a:rPr>
              <a:t>研究内容</a:t>
            </a:r>
            <a:endParaRPr lang="en-US" altLang="zh-CN" kern="0" dirty="0">
              <a:effectLst/>
              <a:ea typeface="华文中宋" panose="0201060004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ctr">
              <a:lnSpc>
                <a:spcPct val="150000"/>
              </a:lnSpc>
              <a:buFontTx/>
              <a:buNone/>
              <a:defRPr/>
            </a:pPr>
            <a:r>
              <a:rPr lang="zh-CN" altLang="en-US" sz="2400" b="1" dirty="0">
                <a:latin typeface="Times New Roman" pitchFamily="18" charset="0"/>
                <a:ea typeface="华文中宋" pitchFamily="2" charset="-122"/>
                <a:cs typeface="Times New Roman" pitchFamily="18" charset="0"/>
              </a:rPr>
              <a:t>目标函数</a:t>
            </a:r>
            <a:endParaRPr lang="en-US" altLang="zh-CN" sz="1000"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zh-CN" altLang="en-US" sz="2000" dirty="0">
                <a:latin typeface="Times New Roman" pitchFamily="18" charset="0"/>
                <a:ea typeface="华文中宋" pitchFamily="2" charset="-122"/>
                <a:cs typeface="Times New Roman" pitchFamily="18" charset="0"/>
              </a:rPr>
              <a:t>目的：使</a:t>
            </a:r>
            <a:r>
              <a:rPr lang="zh-CN" altLang="en-US" sz="2000" dirty="0">
                <a:solidFill>
                  <a:srgbClr val="C00000"/>
                </a:solidFill>
                <a:latin typeface="Times New Roman" pitchFamily="18" charset="0"/>
                <a:ea typeface="华文中宋" pitchFamily="2" charset="-122"/>
                <a:cs typeface="Times New Roman" pitchFamily="18" charset="0"/>
              </a:rPr>
              <a:t>尽可能多</a:t>
            </a:r>
            <a:r>
              <a:rPr lang="zh-CN" altLang="en-US" sz="2000" dirty="0">
                <a:latin typeface="Times New Roman" pitchFamily="18" charset="0"/>
                <a:ea typeface="华文中宋" pitchFamily="2" charset="-122"/>
                <a:cs typeface="Times New Roman" pitchFamily="18" charset="0"/>
              </a:rPr>
              <a:t>的车辆可以不停车的</a:t>
            </a:r>
            <a:r>
              <a:rPr lang="zh-CN" altLang="en-US" sz="2000" dirty="0">
                <a:solidFill>
                  <a:srgbClr val="C00000"/>
                </a:solidFill>
                <a:latin typeface="Times New Roman" pitchFamily="18" charset="0"/>
                <a:ea typeface="华文中宋" pitchFamily="2" charset="-122"/>
                <a:cs typeface="Times New Roman" pitchFamily="18" charset="0"/>
              </a:rPr>
              <a:t>连续</a:t>
            </a:r>
            <a:r>
              <a:rPr lang="zh-CN" altLang="en-US" sz="2000" dirty="0">
                <a:latin typeface="Times New Roman" pitchFamily="18" charset="0"/>
                <a:ea typeface="华文中宋" pitchFamily="2" charset="-122"/>
                <a:cs typeface="Times New Roman" pitchFamily="18" charset="0"/>
              </a:rPr>
              <a:t>通过多个交叉口，减少停车次数与车辆延误。</a:t>
            </a:r>
            <a:endParaRPr lang="en-US" altLang="zh-CN" sz="2000"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zh-CN" altLang="en-US" sz="2000" dirty="0">
                <a:latin typeface="Times New Roman" pitchFamily="18" charset="0"/>
                <a:ea typeface="华文中宋" pitchFamily="2" charset="-122"/>
                <a:cs typeface="Times New Roman" pitchFamily="18" charset="0"/>
              </a:rPr>
              <a:t>将选择进行协调控制的</a:t>
            </a:r>
            <a:r>
              <a:rPr lang="zh-CN" altLang="en-US" sz="2000" dirty="0">
                <a:solidFill>
                  <a:srgbClr val="C00000"/>
                </a:solidFill>
                <a:latin typeface="Times New Roman" pitchFamily="18" charset="0"/>
                <a:ea typeface="华文中宋" pitchFamily="2" charset="-122"/>
                <a:cs typeface="Times New Roman" pitchFamily="18" charset="0"/>
              </a:rPr>
              <a:t>路径总流量</a:t>
            </a:r>
            <a:r>
              <a:rPr lang="zh-CN" altLang="en-US" sz="2000" dirty="0">
                <a:latin typeface="Times New Roman" pitchFamily="18" charset="0"/>
                <a:ea typeface="华文中宋" pitchFamily="2" charset="-122"/>
                <a:cs typeface="Times New Roman" pitchFamily="18" charset="0"/>
              </a:rPr>
              <a:t>作为协调控制评价指标</a:t>
            </a:r>
            <a:r>
              <a:rPr lang="en-US" altLang="zh-CN" sz="2000" i="1" dirty="0">
                <a:latin typeface="Times New Roman" pitchFamily="18" charset="0"/>
                <a:ea typeface="华文中宋" pitchFamily="2" charset="-122"/>
                <a:cs typeface="Times New Roman" pitchFamily="18" charset="0"/>
              </a:rPr>
              <a:t>Q</a:t>
            </a:r>
          </a:p>
          <a:p>
            <a:pPr marL="0" indent="0" algn="just">
              <a:lnSpc>
                <a:spcPct val="150000"/>
              </a:lnSpc>
              <a:buFontTx/>
              <a:buNone/>
              <a:defRPr/>
            </a:pPr>
            <a:endParaRPr lang="en-US" altLang="zh-CN" sz="2000" i="1"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2000" i="1"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en-US" altLang="zh-CN" sz="2000" i="1" dirty="0">
                <a:solidFill>
                  <a:srgbClr val="C00000"/>
                </a:solidFill>
                <a:latin typeface="华文中宋" panose="02010600040101010101" pitchFamily="2" charset="-122"/>
                <a:ea typeface="华文中宋" panose="02010600040101010101" pitchFamily="2" charset="-122"/>
              </a:rPr>
              <a:t>Q</a:t>
            </a:r>
            <a:r>
              <a:rPr lang="zh-CN" altLang="zh-CN" sz="20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值越大，表示协调路径集中能够不停车的连续通过下游交叉口的车辆中越多，区域的整体协调效果越好。</a:t>
            </a:r>
            <a:endParaRPr lang="en-US" altLang="zh-CN" sz="20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endParaRPr>
          </a:p>
          <a:p>
            <a:pPr marL="0" indent="0" algn="just">
              <a:lnSpc>
                <a:spcPct val="150000"/>
              </a:lnSpc>
              <a:buFontTx/>
              <a:buNone/>
              <a:defRPr/>
            </a:pPr>
            <a:endParaRPr lang="en-US" altLang="zh-CN" sz="2000"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gn="just">
              <a:lnSpc>
                <a:spcPct val="150000"/>
              </a:lnSpc>
              <a:buFontTx/>
              <a:buNone/>
              <a:defRPr/>
            </a:pPr>
            <a:r>
              <a:rPr lang="zh-CN" altLang="en-US" sz="2000" dirty="0">
                <a:latin typeface="Times New Roman" pitchFamily="18" charset="0"/>
                <a:ea typeface="华文中宋" pitchFamily="2" charset="-122"/>
                <a:cs typeface="Times New Roman" pitchFamily="18" charset="0"/>
              </a:rPr>
              <a:t>                          </a:t>
            </a:r>
            <a:endParaRPr lang="en-US" altLang="zh-CN" sz="20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2000" i="1" dirty="0">
              <a:solidFill>
                <a:srgbClr val="C00000"/>
              </a:solidFill>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zh-CN" altLang="en-US"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三、面向路网协调路径集的信号控制方法</a:t>
            </a:r>
          </a:p>
        </p:txBody>
      </p:sp>
      <p:graphicFrame>
        <p:nvGraphicFramePr>
          <p:cNvPr id="48132" name="对象 2"/>
          <p:cNvGraphicFramePr>
            <a:graphicFrameLocks noChangeAspect="1"/>
          </p:cNvGraphicFramePr>
          <p:nvPr>
            <p:extLst>
              <p:ext uri="{D42A27DB-BD31-4B8C-83A1-F6EECF244321}">
                <p14:modId xmlns:p14="http://schemas.microsoft.com/office/powerpoint/2010/main" val="1590948184"/>
              </p:ext>
            </p:extLst>
          </p:nvPr>
        </p:nvGraphicFramePr>
        <p:xfrm>
          <a:off x="3635375" y="2952998"/>
          <a:ext cx="2525713" cy="908050"/>
        </p:xfrm>
        <a:graphic>
          <a:graphicData uri="http://schemas.openxmlformats.org/presentationml/2006/ole">
            <mc:AlternateContent xmlns:mc="http://schemas.openxmlformats.org/markup-compatibility/2006">
              <mc:Choice xmlns:v="urn:schemas-microsoft-com:vml" Requires="v">
                <p:oleObj name="Equation" r:id="rId3" imgW="1244600" imgH="457200" progId="Equation.DSMT4">
                  <p:embed/>
                </p:oleObj>
              </mc:Choice>
              <mc:Fallback>
                <p:oleObj name="Equation" r:id="rId3" imgW="1244600" imgH="4572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2952998"/>
                        <a:ext cx="2525713"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3492500" y="5013325"/>
          <a:ext cx="2462213" cy="796925"/>
        </p:xfrm>
        <a:graphic>
          <a:graphicData uri="http://schemas.openxmlformats.org/presentationml/2006/ole">
            <mc:AlternateContent xmlns:mc="http://schemas.openxmlformats.org/markup-compatibility/2006">
              <mc:Choice xmlns:v="urn:schemas-microsoft-com:vml" Requires="v">
                <p:oleObj name="Equation" r:id="rId5" imgW="1397000" imgH="457200" progId="Equation.DSMT4">
                  <p:embed/>
                </p:oleObj>
              </mc:Choice>
              <mc:Fallback>
                <p:oleObj name="Equation" r:id="rId5" imgW="1397000" imgH="4572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5013325"/>
                        <a:ext cx="2462213"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body" idx="4294967295"/>
          </p:nvPr>
        </p:nvSpPr>
        <p:spPr bwMode="auto">
          <a:xfrm flipH="1">
            <a:off x="395288" y="765175"/>
            <a:ext cx="8208962" cy="554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a:lnSpc>
                <a:spcPct val="150000"/>
              </a:lnSpc>
              <a:buFontTx/>
              <a:buNone/>
            </a:pPr>
            <a:r>
              <a:rPr lang="zh-CN" altLang="en-US" sz="2400" b="1" dirty="0">
                <a:latin typeface="Times New Roman" panose="02020603050405020304" pitchFamily="18" charset="0"/>
                <a:ea typeface="华文中宋" panose="02010600040101010101" pitchFamily="2" charset="-122"/>
                <a:cs typeface="Times New Roman" panose="02020603050405020304" pitchFamily="18" charset="0"/>
              </a:rPr>
              <a:t>约束条件</a:t>
            </a:r>
            <a:endParaRPr lang="en-US" altLang="zh-CN" sz="10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）公共周期</a:t>
            </a: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）相位时间</a:t>
            </a: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300000"/>
              </a:lnSpc>
              <a:buFontTx/>
              <a:buNone/>
            </a:pPr>
            <a:endParaRPr lang="zh-CN" altLang="en-US"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三、面向路网协调路径集的信号控制方法</a:t>
            </a:r>
          </a:p>
        </p:txBody>
      </p:sp>
      <p:graphicFrame>
        <p:nvGraphicFramePr>
          <p:cNvPr id="50180" name="对象 2"/>
          <p:cNvGraphicFramePr>
            <a:graphicFrameLocks noChangeAspect="1"/>
          </p:cNvGraphicFramePr>
          <p:nvPr/>
        </p:nvGraphicFramePr>
        <p:xfrm>
          <a:off x="923925" y="1989138"/>
          <a:ext cx="7296150" cy="419100"/>
        </p:xfrm>
        <a:graphic>
          <a:graphicData uri="http://schemas.openxmlformats.org/presentationml/2006/ole">
            <mc:AlternateContent xmlns:mc="http://schemas.openxmlformats.org/markup-compatibility/2006">
              <mc:Choice xmlns:v="urn:schemas-microsoft-com:vml" Requires="v">
                <p:oleObj name="Equation" r:id="rId3" imgW="5003800" imgH="279400" progId="Equation.DSMT4">
                  <p:embed/>
                </p:oleObj>
              </mc:Choice>
              <mc:Fallback>
                <p:oleObj name="Equation" r:id="rId3" imgW="5003800" imgH="2794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 y="1989138"/>
                        <a:ext cx="72961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1" name="对象 6"/>
          <p:cNvGraphicFramePr>
            <a:graphicFrameLocks noChangeAspect="1"/>
          </p:cNvGraphicFramePr>
          <p:nvPr/>
        </p:nvGraphicFramePr>
        <p:xfrm>
          <a:off x="2195513" y="3024188"/>
          <a:ext cx="4543425" cy="404812"/>
        </p:xfrm>
        <a:graphic>
          <a:graphicData uri="http://schemas.openxmlformats.org/presentationml/2006/ole">
            <mc:AlternateContent xmlns:mc="http://schemas.openxmlformats.org/markup-compatibility/2006">
              <mc:Choice xmlns:v="urn:schemas-microsoft-com:vml" Requires="v">
                <p:oleObj name="Equation" r:id="rId5" imgW="2794000" imgH="254000" progId="Equation.DSMT4">
                  <p:embed/>
                </p:oleObj>
              </mc:Choice>
              <mc:Fallback>
                <p:oleObj name="Equation" r:id="rId5" imgW="2794000" imgH="2540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3024188"/>
                        <a:ext cx="45434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182" name="对象 10"/>
          <p:cNvGraphicFramePr>
            <a:graphicFrameLocks noChangeAspect="1"/>
          </p:cNvGraphicFramePr>
          <p:nvPr/>
        </p:nvGraphicFramePr>
        <p:xfrm flipH="1">
          <a:off x="611188" y="3573463"/>
          <a:ext cx="2946400" cy="2663825"/>
        </p:xfrm>
        <a:graphic>
          <a:graphicData uri="http://schemas.openxmlformats.org/presentationml/2006/ole">
            <mc:AlternateContent xmlns:mc="http://schemas.openxmlformats.org/markup-compatibility/2006">
              <mc:Choice xmlns:v="urn:schemas-microsoft-com:vml" Requires="v">
                <p:oleObj name="Visio" r:id="rId7" imgW="3306726" imgH="2956260" progId="Visio.Drawing.15">
                  <p:embed/>
                </p:oleObj>
              </mc:Choice>
              <mc:Fallback>
                <p:oleObj name="Visio" r:id="rId7" imgW="3306726" imgH="2956260" progId="Visio.Drawing.15">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11188" y="3573463"/>
                        <a:ext cx="29464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文本框 16"/>
          <p:cNvSpPr txBox="1">
            <a:spLocks noRot="1" noChangeAspect="1" noMove="1" noResize="1" noEditPoints="1" noAdjustHandles="1" noChangeArrowheads="1" noChangeShapeType="1" noTextEdit="1"/>
          </p:cNvSpPr>
          <p:nvPr/>
        </p:nvSpPr>
        <p:spPr>
          <a:xfrm>
            <a:off x="3773273" y="3501008"/>
            <a:ext cx="5370727" cy="3121752"/>
          </a:xfrm>
          <a:prstGeom prst="rect">
            <a:avLst/>
          </a:prstGeom>
          <a:blipFill>
            <a:blip r:embed="rId9"/>
            <a:stretch>
              <a:fillRect l="-681"/>
            </a:stretch>
          </a:blipFill>
        </p:spPr>
        <p:txBody>
          <a:bodyPr/>
          <a:lstStyle/>
          <a:p>
            <a:pPr>
              <a:defRPr/>
            </a:pPr>
            <a:r>
              <a:rPr lang="zh-CN" altLang="en-US" dirty="0">
                <a:noFill/>
              </a:rPr>
              <a:t> </a:t>
            </a:r>
          </a:p>
        </p:txBody>
      </p:sp>
      <p:sp>
        <p:nvSpPr>
          <p:cNvPr id="50184" name="文本框 35"/>
          <p:cNvSpPr txBox="1">
            <a:spLocks noChangeArrowheads="1"/>
          </p:cNvSpPr>
          <p:nvPr/>
        </p:nvSpPr>
        <p:spPr bwMode="auto">
          <a:xfrm>
            <a:off x="171450" y="3195638"/>
            <a:ext cx="6081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body" idx="4294967295"/>
          </p:nvPr>
        </p:nvSpPr>
        <p:spPr bwMode="auto">
          <a:xfrm flipH="1">
            <a:off x="395288" y="765175"/>
            <a:ext cx="8208962" cy="55435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a:lnSpc>
                <a:spcPct val="150000"/>
              </a:lnSpc>
              <a:buFontTx/>
              <a:buNone/>
            </a:pPr>
            <a:r>
              <a:rPr lang="zh-CN" altLang="en-US" sz="2400" b="1" dirty="0">
                <a:latin typeface="Times New Roman" panose="02020603050405020304" pitchFamily="18" charset="0"/>
                <a:ea typeface="华文中宋" panose="02010600040101010101" pitchFamily="2" charset="-122"/>
                <a:cs typeface="Times New Roman" panose="02020603050405020304" pitchFamily="18" charset="0"/>
              </a:rPr>
              <a:t>约束条件</a:t>
            </a:r>
            <a:endParaRPr lang="en-US" altLang="zh-CN" sz="10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r>
              <a:rPr lang="en-US" altLang="zh-CN" sz="2200" dirty="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sz="2200" dirty="0">
                <a:latin typeface="Times New Roman" panose="02020603050405020304" pitchFamily="18" charset="0"/>
                <a:ea typeface="华文中宋" panose="02010600040101010101" pitchFamily="2" charset="-122"/>
                <a:cs typeface="Times New Roman" panose="02020603050405020304" pitchFamily="18" charset="0"/>
              </a:rPr>
              <a:t>）相位相序</a:t>
            </a: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a.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同一相位组中环</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和环</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的时间相等</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spcBef>
                <a:spcPts val="200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b.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环</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和环</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分别构成一个完整周期</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spcBef>
                <a:spcPts val="260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c.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相位组</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的环</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和环</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同时获得通行权</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spcBef>
                <a:spcPts val="800"/>
              </a:spcBef>
              <a:buFontTx/>
              <a:buNone/>
            </a:pP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d. </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组</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起始时刻与组</a:t>
            </a:r>
            <a:r>
              <a:rPr lang="en-US" altLang="zh-CN" sz="1800"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1800" dirty="0">
                <a:latin typeface="Times New Roman" panose="02020603050405020304" pitchFamily="18" charset="0"/>
                <a:ea typeface="华文中宋" panose="02010600040101010101" pitchFamily="2" charset="-122"/>
                <a:cs typeface="Times New Roman" panose="02020603050405020304" pitchFamily="18" charset="0"/>
              </a:rPr>
              <a:t>终止时刻重合</a:t>
            </a: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18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pP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300000"/>
              </a:lnSpc>
              <a:buFontTx/>
              <a:buNone/>
            </a:pPr>
            <a:endParaRPr lang="zh-CN" altLang="en-US"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三、面向路网协调路径集的信号控制方法</a:t>
            </a:r>
          </a:p>
        </p:txBody>
      </p:sp>
      <p:graphicFrame>
        <p:nvGraphicFramePr>
          <p:cNvPr id="52228" name="对象 3"/>
          <p:cNvGraphicFramePr>
            <a:graphicFrameLocks noChangeAspect="1"/>
          </p:cNvGraphicFramePr>
          <p:nvPr/>
        </p:nvGraphicFramePr>
        <p:xfrm>
          <a:off x="4268788" y="1557338"/>
          <a:ext cx="4983162" cy="1744662"/>
        </p:xfrm>
        <a:graphic>
          <a:graphicData uri="http://schemas.openxmlformats.org/presentationml/2006/ole">
            <mc:AlternateContent xmlns:mc="http://schemas.openxmlformats.org/markup-compatibility/2006">
              <mc:Choice xmlns:v="urn:schemas-microsoft-com:vml" Requires="v">
                <p:oleObj name="Visio" r:id="rId3" imgW="5097674" imgH="1767872" progId="Visio.Drawing.15">
                  <p:embed/>
                </p:oleObj>
              </mc:Choice>
              <mc:Fallback>
                <p:oleObj name="Visio" r:id="rId3" imgW="5097674" imgH="1767872" progId="Visio.Drawing.15">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788" y="1557338"/>
                        <a:ext cx="4983162"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29" name="对象 7"/>
          <p:cNvGraphicFramePr>
            <a:graphicFrameLocks noChangeAspect="1"/>
          </p:cNvGraphicFramePr>
          <p:nvPr/>
        </p:nvGraphicFramePr>
        <p:xfrm>
          <a:off x="1128713" y="2420938"/>
          <a:ext cx="2278062" cy="304800"/>
        </p:xfrm>
        <a:graphic>
          <a:graphicData uri="http://schemas.openxmlformats.org/presentationml/2006/ole">
            <mc:AlternateContent xmlns:mc="http://schemas.openxmlformats.org/markup-compatibility/2006">
              <mc:Choice xmlns:v="urn:schemas-microsoft-com:vml" Requires="v">
                <p:oleObj name="Equation" r:id="rId5" imgW="1866090" imgH="253890" progId="Equation.DSMT4">
                  <p:embed/>
                </p:oleObj>
              </mc:Choice>
              <mc:Fallback>
                <p:oleObj name="Equation" r:id="rId5" imgW="1866090" imgH="25389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713" y="2420938"/>
                        <a:ext cx="2278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0" name="对象 9"/>
          <p:cNvGraphicFramePr>
            <a:graphicFrameLocks noChangeAspect="1"/>
          </p:cNvGraphicFramePr>
          <p:nvPr/>
        </p:nvGraphicFramePr>
        <p:xfrm>
          <a:off x="1165225" y="2840038"/>
          <a:ext cx="2220913" cy="306387"/>
        </p:xfrm>
        <a:graphic>
          <a:graphicData uri="http://schemas.openxmlformats.org/presentationml/2006/ole">
            <mc:AlternateContent xmlns:mc="http://schemas.openxmlformats.org/markup-compatibility/2006">
              <mc:Choice xmlns:v="urn:schemas-microsoft-com:vml" Requires="v">
                <p:oleObj name="Equation" r:id="rId7" imgW="1815312" imgH="253890" progId="Equation.DSMT4">
                  <p:embed/>
                </p:oleObj>
              </mc:Choice>
              <mc:Fallback>
                <p:oleObj name="Equation" r:id="rId7" imgW="1815312" imgH="253890"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5225" y="2840038"/>
                        <a:ext cx="22209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1" name="对象 12"/>
          <p:cNvGraphicFramePr>
            <a:graphicFrameLocks noChangeAspect="1"/>
          </p:cNvGraphicFramePr>
          <p:nvPr/>
        </p:nvGraphicFramePr>
        <p:xfrm>
          <a:off x="1016000" y="3573463"/>
          <a:ext cx="2574925" cy="304800"/>
        </p:xfrm>
        <a:graphic>
          <a:graphicData uri="http://schemas.openxmlformats.org/presentationml/2006/ole">
            <mc:AlternateContent xmlns:mc="http://schemas.openxmlformats.org/markup-compatibility/2006">
              <mc:Choice xmlns:v="urn:schemas-microsoft-com:vml" Requires="v">
                <p:oleObj name="Equation" r:id="rId9" imgW="2095500" imgH="254000" progId="Equation.DSMT4">
                  <p:embed/>
                </p:oleObj>
              </mc:Choice>
              <mc:Fallback>
                <p:oleObj name="Equation" r:id="rId9" imgW="2095500" imgH="254000"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6000" y="3573463"/>
                        <a:ext cx="2574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2" name="对象 14"/>
          <p:cNvGraphicFramePr>
            <a:graphicFrameLocks noChangeAspect="1"/>
          </p:cNvGraphicFramePr>
          <p:nvPr/>
        </p:nvGraphicFramePr>
        <p:xfrm>
          <a:off x="293688" y="4365625"/>
          <a:ext cx="4133850" cy="358775"/>
        </p:xfrm>
        <a:graphic>
          <a:graphicData uri="http://schemas.openxmlformats.org/presentationml/2006/ole">
            <mc:AlternateContent xmlns:mc="http://schemas.openxmlformats.org/markup-compatibility/2006">
              <mc:Choice xmlns:v="urn:schemas-microsoft-com:vml" Requires="v">
                <p:oleObj name="Equation" r:id="rId11" imgW="5054600" imgH="431800" progId="Equation.DSMT4">
                  <p:embed/>
                </p:oleObj>
              </mc:Choice>
              <mc:Fallback>
                <p:oleObj name="Equation" r:id="rId11" imgW="5054600" imgH="431800" progId="Equation.DSMT4">
                  <p:embed/>
                  <p:pic>
                    <p:nvPicPr>
                      <p:cNvPr id="0" name="对象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688" y="4365625"/>
                        <a:ext cx="41338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3" name="对象 17"/>
          <p:cNvGraphicFramePr>
            <a:graphicFrameLocks noChangeAspect="1"/>
          </p:cNvGraphicFramePr>
          <p:nvPr/>
        </p:nvGraphicFramePr>
        <p:xfrm>
          <a:off x="293688" y="5300663"/>
          <a:ext cx="4078287" cy="360362"/>
        </p:xfrm>
        <a:graphic>
          <a:graphicData uri="http://schemas.openxmlformats.org/presentationml/2006/ole">
            <mc:AlternateContent xmlns:mc="http://schemas.openxmlformats.org/markup-compatibility/2006">
              <mc:Choice xmlns:v="urn:schemas-microsoft-com:vml" Requires="v">
                <p:oleObj name="Equation" r:id="rId13" imgW="5016500" imgH="431800" progId="Equation.DSMT4">
                  <p:embed/>
                </p:oleObj>
              </mc:Choice>
              <mc:Fallback>
                <p:oleObj name="Equation" r:id="rId13" imgW="5016500" imgH="431800" progId="Equation.DSMT4">
                  <p:embed/>
                  <p:pic>
                    <p:nvPicPr>
                      <p:cNvPr id="0" name="对象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3688" y="5300663"/>
                        <a:ext cx="40782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Rectangle 2"/>
          <p:cNvSpPr txBox="1">
            <a:spLocks noChangeArrowheads="1"/>
          </p:cNvSpPr>
          <p:nvPr/>
        </p:nvSpPr>
        <p:spPr bwMode="auto">
          <a:xfrm flipH="1">
            <a:off x="4783138" y="2935288"/>
            <a:ext cx="4392612" cy="27749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lnSpc>
                <a:spcPct val="150000"/>
              </a:lnSpc>
              <a:buFontTx/>
              <a:buNone/>
              <a:defRPr/>
            </a:pPr>
            <a:r>
              <a:rPr lang="en-US" altLang="zh-CN" sz="1800" kern="0" dirty="0">
                <a:latin typeface="Times New Roman" pitchFamily="18" charset="0"/>
                <a:ea typeface="华文中宋" pitchFamily="2" charset="-122"/>
                <a:cs typeface="Times New Roman" pitchFamily="18" charset="0"/>
              </a:rPr>
              <a:t>e. </a:t>
            </a:r>
            <a:r>
              <a:rPr lang="zh-CN" altLang="en-US" sz="1800" kern="0" dirty="0">
                <a:latin typeface="Times New Roman" pitchFamily="18" charset="0"/>
                <a:ea typeface="华文中宋" pitchFamily="2" charset="-122"/>
                <a:cs typeface="Times New Roman" pitchFamily="18" charset="0"/>
              </a:rPr>
              <a:t>同一相位组各相邻相位间没有间隙</a:t>
            </a: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en-US" altLang="zh-CN" sz="1800" kern="0" dirty="0">
                <a:latin typeface="Times New Roman" pitchFamily="18" charset="0"/>
                <a:ea typeface="华文中宋" pitchFamily="2" charset="-122"/>
                <a:cs typeface="Times New Roman" pitchFamily="18" charset="0"/>
              </a:rPr>
              <a:t>f. </a:t>
            </a:r>
            <a:r>
              <a:rPr lang="zh-CN" altLang="en-US" sz="1800" kern="0" dirty="0">
                <a:latin typeface="Times New Roman" pitchFamily="18" charset="0"/>
                <a:ea typeface="华文中宋" pitchFamily="2" charset="-122"/>
                <a:cs typeface="Times New Roman" pitchFamily="18" charset="0"/>
              </a:rPr>
              <a:t>相位中心点在公共信号周期内</a:t>
            </a: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1800" kern="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2200" kern="0" dirty="0">
              <a:latin typeface="Times New Roman" pitchFamily="18" charset="0"/>
              <a:ea typeface="华文中宋" pitchFamily="2" charset="-122"/>
              <a:cs typeface="Times New Roman" pitchFamily="18" charset="0"/>
            </a:endParaRPr>
          </a:p>
          <a:p>
            <a:pPr marL="0" indent="0" algn="just">
              <a:lnSpc>
                <a:spcPct val="300000"/>
              </a:lnSpc>
              <a:buFontTx/>
              <a:buNone/>
              <a:defRPr/>
            </a:pPr>
            <a:endParaRPr lang="zh-CN" altLang="en-US" sz="2400" kern="0" dirty="0">
              <a:latin typeface="Times New Roman" pitchFamily="18" charset="0"/>
              <a:ea typeface="华文中宋" pitchFamily="2" charset="-122"/>
              <a:cs typeface="Times New Roman" pitchFamily="18" charset="0"/>
            </a:endParaRPr>
          </a:p>
        </p:txBody>
      </p:sp>
      <p:graphicFrame>
        <p:nvGraphicFramePr>
          <p:cNvPr id="52235" name="对象 19"/>
          <p:cNvGraphicFramePr>
            <a:graphicFrameLocks noChangeAspect="1"/>
          </p:cNvGraphicFramePr>
          <p:nvPr/>
        </p:nvGraphicFramePr>
        <p:xfrm>
          <a:off x="293688" y="5805488"/>
          <a:ext cx="4078287" cy="360362"/>
        </p:xfrm>
        <a:graphic>
          <a:graphicData uri="http://schemas.openxmlformats.org/presentationml/2006/ole">
            <mc:AlternateContent xmlns:mc="http://schemas.openxmlformats.org/markup-compatibility/2006">
              <mc:Choice xmlns:v="urn:schemas-microsoft-com:vml" Requires="v">
                <p:oleObj name="Equation" r:id="rId15" imgW="5016500" imgH="431800" progId="Equation.DSMT4">
                  <p:embed/>
                </p:oleObj>
              </mc:Choice>
              <mc:Fallback>
                <p:oleObj name="Equation" r:id="rId15" imgW="5016500" imgH="431800" progId="Equation.DSMT4">
                  <p:embed/>
                  <p:pic>
                    <p:nvPicPr>
                      <p:cNvPr id="0" name="对象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688" y="5805488"/>
                        <a:ext cx="40782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2236" name="组合 29"/>
          <p:cNvGrpSpPr>
            <a:grpSpLocks/>
          </p:cNvGrpSpPr>
          <p:nvPr/>
        </p:nvGrpSpPr>
        <p:grpSpPr bwMode="auto">
          <a:xfrm>
            <a:off x="5016500" y="3482975"/>
            <a:ext cx="3489325" cy="1592263"/>
            <a:chOff x="6732240" y="3452486"/>
            <a:chExt cx="3490560" cy="1593028"/>
          </a:xfrm>
        </p:grpSpPr>
        <p:graphicFrame>
          <p:nvGraphicFramePr>
            <p:cNvPr id="52242" name="对象 20"/>
            <p:cNvGraphicFramePr>
              <a:graphicFrameLocks noChangeAspect="1"/>
            </p:cNvGraphicFramePr>
            <p:nvPr/>
          </p:nvGraphicFramePr>
          <p:xfrm>
            <a:off x="6732240" y="3452486"/>
            <a:ext cx="3490560" cy="360000"/>
          </p:xfrm>
          <a:graphic>
            <a:graphicData uri="http://schemas.openxmlformats.org/presentationml/2006/ole">
              <mc:AlternateContent xmlns:mc="http://schemas.openxmlformats.org/markup-compatibility/2006">
                <mc:Choice xmlns:v="urn:schemas-microsoft-com:vml" Requires="v">
                  <p:oleObj name="Equation" r:id="rId17" imgW="3810000" imgH="393700" progId="Equation.DSMT4">
                    <p:embed/>
                  </p:oleObj>
                </mc:Choice>
                <mc:Fallback>
                  <p:oleObj name="Equation" r:id="rId17" imgW="3810000" imgH="393700" progId="Equation.DSMT4">
                    <p:embed/>
                    <p:pic>
                      <p:nvPicPr>
                        <p:cNvPr id="0" name="对象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32240" y="3452486"/>
                          <a:ext cx="349056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43" name="对象 22"/>
            <p:cNvGraphicFramePr>
              <a:graphicFrameLocks noChangeAspect="1"/>
            </p:cNvGraphicFramePr>
            <p:nvPr/>
          </p:nvGraphicFramePr>
          <p:xfrm>
            <a:off x="6732240" y="3863495"/>
            <a:ext cx="3394080" cy="360000"/>
          </p:xfrm>
          <a:graphic>
            <a:graphicData uri="http://schemas.openxmlformats.org/presentationml/2006/ole">
              <mc:AlternateContent xmlns:mc="http://schemas.openxmlformats.org/markup-compatibility/2006">
                <mc:Choice xmlns:v="urn:schemas-microsoft-com:vml" Requires="v">
                  <p:oleObj name="Equation" r:id="rId19" imgW="3733800" imgH="393700" progId="Equation.DSMT4">
                    <p:embed/>
                  </p:oleObj>
                </mc:Choice>
                <mc:Fallback>
                  <p:oleObj name="Equation" r:id="rId19" imgW="3733800" imgH="393700" progId="Equation.DSMT4">
                    <p:embed/>
                    <p:pic>
                      <p:nvPicPr>
                        <p:cNvPr id="0" name="对象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32240" y="3863495"/>
                          <a:ext cx="339408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44" name="对象 23"/>
            <p:cNvGraphicFramePr>
              <a:graphicFrameLocks noChangeAspect="1"/>
            </p:cNvGraphicFramePr>
            <p:nvPr/>
          </p:nvGraphicFramePr>
          <p:xfrm>
            <a:off x="6732240" y="4274504"/>
            <a:ext cx="3490560" cy="360000"/>
          </p:xfrm>
          <a:graphic>
            <a:graphicData uri="http://schemas.openxmlformats.org/presentationml/2006/ole">
              <mc:AlternateContent xmlns:mc="http://schemas.openxmlformats.org/markup-compatibility/2006">
                <mc:Choice xmlns:v="urn:schemas-microsoft-com:vml" Requires="v">
                  <p:oleObj name="Equation" r:id="rId21" imgW="3810000" imgH="393700" progId="Equation.DSMT4">
                    <p:embed/>
                  </p:oleObj>
                </mc:Choice>
                <mc:Fallback>
                  <p:oleObj name="Equation" r:id="rId21" imgW="3810000" imgH="393700" progId="Equation.DSMT4">
                    <p:embed/>
                    <p:pic>
                      <p:nvPicPr>
                        <p:cNvPr id="0" name="对象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32240" y="4274504"/>
                          <a:ext cx="349056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45" name="对象 24"/>
            <p:cNvGraphicFramePr>
              <a:graphicFrameLocks noChangeAspect="1"/>
            </p:cNvGraphicFramePr>
            <p:nvPr/>
          </p:nvGraphicFramePr>
          <p:xfrm>
            <a:off x="6732240" y="4685514"/>
            <a:ext cx="3394080" cy="360000"/>
          </p:xfrm>
          <a:graphic>
            <a:graphicData uri="http://schemas.openxmlformats.org/presentationml/2006/ole">
              <mc:AlternateContent xmlns:mc="http://schemas.openxmlformats.org/markup-compatibility/2006">
                <mc:Choice xmlns:v="urn:schemas-microsoft-com:vml" Requires="v">
                  <p:oleObj name="Equation" r:id="rId23" imgW="3733800" imgH="393700" progId="Equation.DSMT4">
                    <p:embed/>
                  </p:oleObj>
                </mc:Choice>
                <mc:Fallback>
                  <p:oleObj name="Equation" r:id="rId23" imgW="3733800" imgH="393700" progId="Equation.DSMT4">
                    <p:embed/>
                    <p:pic>
                      <p:nvPicPr>
                        <p:cNvPr id="0" name="对象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32240" y="4685514"/>
                          <a:ext cx="339408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2237" name="Rectangle 1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2238" name="Rectangle 20"/>
          <p:cNvSpPr>
            <a:spLocks noChangeArrowheads="1"/>
          </p:cNvSpPr>
          <p:nvPr/>
        </p:nvSpPr>
        <p:spPr bwMode="auto">
          <a:xfrm>
            <a:off x="0" y="854075"/>
            <a:ext cx="9144000" cy="45720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2239" name="Rectangle 21"/>
          <p:cNvSpPr>
            <a:spLocks noChangeArrowheads="1"/>
          </p:cNvSpPr>
          <p:nvPr/>
        </p:nvSpPr>
        <p:spPr bwMode="auto">
          <a:xfrm>
            <a:off x="0" y="1708150"/>
            <a:ext cx="9144000" cy="45720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2240" name="Rectangle 22"/>
          <p:cNvSpPr>
            <a:spLocks noChangeArrowheads="1"/>
          </p:cNvSpPr>
          <p:nvPr/>
        </p:nvSpPr>
        <p:spPr bwMode="auto">
          <a:xfrm>
            <a:off x="0" y="2562225"/>
            <a:ext cx="9144000" cy="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52241" name="对象 31"/>
          <p:cNvGraphicFramePr>
            <a:graphicFrameLocks noChangeAspect="1"/>
          </p:cNvGraphicFramePr>
          <p:nvPr/>
        </p:nvGraphicFramePr>
        <p:xfrm>
          <a:off x="6084888" y="5768975"/>
          <a:ext cx="1135062" cy="306388"/>
        </p:xfrm>
        <a:graphic>
          <a:graphicData uri="http://schemas.openxmlformats.org/presentationml/2006/ole">
            <mc:AlternateContent xmlns:mc="http://schemas.openxmlformats.org/markup-compatibility/2006">
              <mc:Choice xmlns:v="urn:schemas-microsoft-com:vml" Requires="v">
                <p:oleObj name="Equation" r:id="rId25" imgW="901309" imgH="241195" progId="Equation.DSMT4">
                  <p:embed/>
                </p:oleObj>
              </mc:Choice>
              <mc:Fallback>
                <p:oleObj name="Equation" r:id="rId25" imgW="901309" imgH="241195" progId="Equation.DSMT4">
                  <p:embed/>
                  <p:pic>
                    <p:nvPicPr>
                      <p:cNvPr id="0" name="对象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84888" y="5768975"/>
                        <a:ext cx="11350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9E79E327-F6A0-49E1-8D22-7D0EC20180EE}"/>
              </a:ext>
            </a:extLst>
          </p:cNvPr>
          <p:cNvSpPr/>
          <p:nvPr/>
        </p:nvSpPr>
        <p:spPr>
          <a:xfrm>
            <a:off x="4716016" y="1863082"/>
            <a:ext cx="2160240" cy="5761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F1A270C-6378-4F94-A270-191F7F9C7940}"/>
              </a:ext>
            </a:extLst>
          </p:cNvPr>
          <p:cNvSpPr/>
          <p:nvPr/>
        </p:nvSpPr>
        <p:spPr>
          <a:xfrm>
            <a:off x="4716016" y="2402672"/>
            <a:ext cx="2160240" cy="5761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A0DB3EE-A35A-4DEB-8003-18C0F95C0191}"/>
              </a:ext>
            </a:extLst>
          </p:cNvPr>
          <p:cNvSpPr/>
          <p:nvPr/>
        </p:nvSpPr>
        <p:spPr>
          <a:xfrm>
            <a:off x="4716016" y="1892526"/>
            <a:ext cx="4283522" cy="5761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EA6399DB-9D3A-4816-87B4-6CD8FB21D937}"/>
              </a:ext>
            </a:extLst>
          </p:cNvPr>
          <p:cNvCxnSpPr>
            <a:cxnSpLocks/>
          </p:cNvCxnSpPr>
          <p:nvPr/>
        </p:nvCxnSpPr>
        <p:spPr>
          <a:xfrm>
            <a:off x="4716016" y="1863082"/>
            <a:ext cx="0" cy="111570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4825DEC-80B5-408F-800A-8E2407AF8A38}"/>
              </a:ext>
            </a:extLst>
          </p:cNvPr>
          <p:cNvCxnSpPr>
            <a:cxnSpLocks/>
          </p:cNvCxnSpPr>
          <p:nvPr/>
        </p:nvCxnSpPr>
        <p:spPr>
          <a:xfrm>
            <a:off x="6876256" y="1863082"/>
            <a:ext cx="0" cy="111570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02B7A83-37AD-4F64-856F-0085BD57D7A9}"/>
              </a:ext>
            </a:extLst>
          </p:cNvPr>
          <p:cNvCxnSpPr>
            <a:cxnSpLocks/>
          </p:cNvCxnSpPr>
          <p:nvPr/>
        </p:nvCxnSpPr>
        <p:spPr>
          <a:xfrm>
            <a:off x="4716016" y="1557338"/>
            <a:ext cx="0" cy="30574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114A8C9-1B32-4903-BB7B-417D0BB67D9E}"/>
              </a:ext>
            </a:extLst>
          </p:cNvPr>
          <p:cNvCxnSpPr>
            <a:cxnSpLocks/>
          </p:cNvCxnSpPr>
          <p:nvPr/>
        </p:nvCxnSpPr>
        <p:spPr>
          <a:xfrm>
            <a:off x="8999538" y="1557338"/>
            <a:ext cx="0" cy="30574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55A94B55-5C68-4206-B085-68E2176488E4}"/>
              </a:ext>
            </a:extLst>
          </p:cNvPr>
          <p:cNvSpPr txBox="1"/>
          <p:nvPr/>
        </p:nvSpPr>
        <p:spPr>
          <a:xfrm>
            <a:off x="4572000" y="1254011"/>
            <a:ext cx="432172" cy="369332"/>
          </a:xfrm>
          <a:prstGeom prst="rect">
            <a:avLst/>
          </a:prstGeom>
          <a:noFill/>
        </p:spPr>
        <p:txBody>
          <a:bodyPr wrap="square">
            <a:spAutoFit/>
          </a:bodyPr>
          <a:lstStyle/>
          <a:p>
            <a:r>
              <a:rPr lang="en-US" altLang="zh-CN" sz="180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0</a:t>
            </a:r>
            <a:endParaRPr lang="zh-CN" altLang="en-US" dirty="0">
              <a:solidFill>
                <a:srgbClr val="C00000"/>
              </a:solidFill>
            </a:endParaRPr>
          </a:p>
        </p:txBody>
      </p:sp>
      <p:sp>
        <p:nvSpPr>
          <p:cNvPr id="37" name="文本框 36">
            <a:extLst>
              <a:ext uri="{FF2B5EF4-FFF2-40B4-BE49-F238E27FC236}">
                <a16:creationId xmlns:a16="http://schemas.microsoft.com/office/drawing/2014/main" id="{E02EA62C-7A0B-4EF4-B7FB-C4CD02F7C87C}"/>
              </a:ext>
            </a:extLst>
          </p:cNvPr>
          <p:cNvSpPr txBox="1"/>
          <p:nvPr/>
        </p:nvSpPr>
        <p:spPr>
          <a:xfrm>
            <a:off x="8819778" y="1238091"/>
            <a:ext cx="432172" cy="369332"/>
          </a:xfrm>
          <a:prstGeom prst="rect">
            <a:avLst/>
          </a:prstGeom>
          <a:noFill/>
        </p:spPr>
        <p:txBody>
          <a:bodyPr wrap="square">
            <a:spAutoFit/>
          </a:bodyPr>
          <a:lstStyle/>
          <a:p>
            <a:r>
              <a:rPr lang="en-US" altLang="zh-CN" sz="1800" i="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C</a:t>
            </a:r>
            <a:endParaRPr lang="zh-CN" altLang="en-US" i="1" dirty="0">
              <a:solidFill>
                <a:srgbClr val="C00000"/>
              </a:solidFill>
            </a:endParaRPr>
          </a:p>
        </p:txBody>
      </p:sp>
      <p:cxnSp>
        <p:nvCxnSpPr>
          <p:cNvPr id="38" name="直接连接符 37">
            <a:extLst>
              <a:ext uri="{FF2B5EF4-FFF2-40B4-BE49-F238E27FC236}">
                <a16:creationId xmlns:a16="http://schemas.microsoft.com/office/drawing/2014/main" id="{E7DF4544-C616-4410-B005-F0A608240324}"/>
              </a:ext>
            </a:extLst>
          </p:cNvPr>
          <p:cNvCxnSpPr>
            <a:cxnSpLocks/>
          </p:cNvCxnSpPr>
          <p:nvPr/>
        </p:nvCxnSpPr>
        <p:spPr>
          <a:xfrm>
            <a:off x="5796136" y="1863082"/>
            <a:ext cx="0" cy="111570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E3C9E8F-FD7A-4175-A9B1-FE68DA69D516}"/>
              </a:ext>
            </a:extLst>
          </p:cNvPr>
          <p:cNvCxnSpPr>
            <a:cxnSpLocks/>
          </p:cNvCxnSpPr>
          <p:nvPr/>
        </p:nvCxnSpPr>
        <p:spPr>
          <a:xfrm>
            <a:off x="7956376" y="1863082"/>
            <a:ext cx="0" cy="111570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1"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2" nodeType="clickEffect">
                                  <p:stCondLst>
                                    <p:cond delay="0"/>
                                  </p:stCondLst>
                                  <p:childTnLst>
                                    <p:set>
                                      <p:cBhvr>
                                        <p:cTn id="21" dur="1" fill="hold">
                                          <p:stCondLst>
                                            <p:cond delay="0"/>
                                          </p:stCondLst>
                                        </p:cTn>
                                        <p:tgtEl>
                                          <p:spTgt spid="24"/>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3" grpId="0" animBg="1"/>
      <p:bldP spid="23" grpId="1" animBg="1"/>
      <p:bldP spid="24" grpId="1" animBg="1"/>
      <p:bldP spid="24" grpId="2" animBg="1"/>
      <p:bldP spid="36" grpId="0"/>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flipH="1">
            <a:off x="425450" y="758825"/>
            <a:ext cx="8208963" cy="5407025"/>
          </a:xfrm>
          <a:prstGeom prst="rect">
            <a:avLst/>
          </a:prstGeom>
          <a:noFill/>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lnSpc>
                <a:spcPct val="150000"/>
              </a:lnSpc>
              <a:buFontTx/>
              <a:buNone/>
              <a:defRPr/>
            </a:pPr>
            <a:r>
              <a:rPr lang="zh-CN" altLang="en-US" sz="2400" b="1" kern="0" dirty="0">
                <a:latin typeface="Times New Roman" panose="02020603050405020304" pitchFamily="18" charset="0"/>
                <a:ea typeface="华文中宋" panose="02010600040101010101" pitchFamily="2" charset="-122"/>
                <a:cs typeface="Times New Roman" panose="02020603050405020304" pitchFamily="18" charset="0"/>
              </a:rPr>
              <a:t>约束条件</a:t>
            </a:r>
            <a:endParaRPr lang="en-US" altLang="zh-CN" sz="1000" kern="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r>
              <a:rPr lang="en-US" altLang="zh-CN" sz="2200" kern="0" dirty="0">
                <a:latin typeface="Times New Roman" panose="02020603050405020304" pitchFamily="18" charset="0"/>
                <a:ea typeface="华文中宋" panose="02010600040101010101" pitchFamily="2" charset="-122"/>
                <a:cs typeface="Times New Roman" panose="02020603050405020304" pitchFamily="18" charset="0"/>
              </a:rPr>
              <a:t>4</a:t>
            </a:r>
            <a:r>
              <a:rPr lang="zh-CN" altLang="en-US" sz="2200" kern="0" dirty="0">
                <a:latin typeface="Times New Roman" panose="02020603050405020304" pitchFamily="18" charset="0"/>
                <a:ea typeface="华文中宋" panose="02010600040101010101" pitchFamily="2" charset="-122"/>
                <a:cs typeface="Times New Roman" panose="02020603050405020304" pitchFamily="18" charset="0"/>
              </a:rPr>
              <a:t>）绿波协调</a:t>
            </a:r>
            <a:endParaRPr lang="en-US" altLang="zh-CN" sz="2200" kern="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r>
              <a:rPr lang="zh-CN" altLang="en-US" sz="1800" kern="0" dirty="0">
                <a:latin typeface="Times New Roman" panose="02020603050405020304" pitchFamily="18" charset="0"/>
                <a:ea typeface="华文中宋" panose="02010600040101010101" pitchFamily="2" charset="-122"/>
                <a:cs typeface="Times New Roman" panose="02020603050405020304" pitchFamily="18" charset="0"/>
              </a:rPr>
              <a:t>设置相位中心时刻点</a:t>
            </a:r>
            <a:r>
              <a:rPr lang="zh-CN" altLang="en-US" sz="1800" kern="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最大允许偏移时</a:t>
            </a:r>
            <a:r>
              <a:rPr lang="zh-CN" altLang="en-US" sz="1800" kern="0" dirty="0">
                <a:latin typeface="Times New Roman" panose="02020603050405020304" pitchFamily="18" charset="0"/>
                <a:ea typeface="华文中宋" panose="02010600040101010101" pitchFamily="2" charset="-122"/>
                <a:cs typeface="Times New Roman" panose="02020603050405020304" pitchFamily="18" charset="0"/>
              </a:rPr>
              <a:t>间</a:t>
            </a:r>
            <a:endParaRPr lang="en-US" altLang="zh-CN" sz="1800" kern="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r>
              <a:rPr lang="zh-CN" altLang="en-US" sz="1800" kern="0" dirty="0">
                <a:latin typeface="Times New Roman" panose="02020603050405020304" pitchFamily="18" charset="0"/>
                <a:ea typeface="华文中宋" panose="02010600040101010101" pitchFamily="2" charset="-122"/>
                <a:cs typeface="Times New Roman" panose="02020603050405020304" pitchFamily="18" charset="0"/>
              </a:rPr>
              <a:t>引入</a:t>
            </a:r>
            <a:r>
              <a:rPr lang="zh-CN" altLang="en-US" sz="1800" kern="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路径决策变量</a:t>
            </a:r>
            <a:endParaRPr lang="en-US" altLang="zh-CN" sz="1800" kern="0"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endParaRPr lang="en-US" altLang="zh-CN" sz="1800" kern="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endParaRPr lang="en-US" altLang="zh-CN" sz="1800" kern="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endParaRPr lang="en-US" altLang="zh-CN" sz="1800" kern="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endParaRPr lang="en-US" altLang="zh-CN" sz="1800" kern="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endParaRPr lang="en-US" altLang="zh-CN" sz="1800" kern="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endParaRPr lang="en-US" altLang="zh-CN" sz="1800" kern="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endParaRPr lang="en-US" altLang="zh-CN" sz="1800" kern="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endParaRPr lang="en-US" altLang="zh-CN" sz="2200" kern="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300000"/>
              </a:lnSpc>
              <a:buFontTx/>
              <a:buNone/>
              <a:defRPr/>
            </a:pPr>
            <a:endParaRPr lang="zh-CN" altLang="en-US" sz="2400" kern="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tabLst>
                <a:tab pos="8432800" algn="l"/>
              </a:tabLst>
              <a:defRPr/>
            </a:pPr>
            <a:r>
              <a:rPr lang="zh-CN" altLang="en-US" kern="0" dirty="0">
                <a:effectLst/>
                <a:ea typeface="华文中宋" panose="02010600040101010101" pitchFamily="2" charset="-122"/>
              </a:rPr>
              <a:t>三、面向路网协调路径集的信号控制方法</a:t>
            </a:r>
          </a:p>
        </p:txBody>
      </p:sp>
      <p:sp>
        <p:nvSpPr>
          <p:cNvPr id="54276" name="Rectangle 1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4277" name="Rectangle 20"/>
          <p:cNvSpPr>
            <a:spLocks noChangeArrowheads="1"/>
          </p:cNvSpPr>
          <p:nvPr/>
        </p:nvSpPr>
        <p:spPr bwMode="auto">
          <a:xfrm>
            <a:off x="0" y="854075"/>
            <a:ext cx="9144000" cy="45720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4278" name="Rectangle 21"/>
          <p:cNvSpPr>
            <a:spLocks noChangeArrowheads="1"/>
          </p:cNvSpPr>
          <p:nvPr/>
        </p:nvSpPr>
        <p:spPr bwMode="auto">
          <a:xfrm>
            <a:off x="0" y="1708150"/>
            <a:ext cx="9144000" cy="45720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4279" name="Rectangle 22"/>
          <p:cNvSpPr>
            <a:spLocks noChangeArrowheads="1"/>
          </p:cNvSpPr>
          <p:nvPr/>
        </p:nvSpPr>
        <p:spPr bwMode="auto">
          <a:xfrm>
            <a:off x="0" y="2562225"/>
            <a:ext cx="9144000" cy="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54280" name="对象 2"/>
          <p:cNvGraphicFramePr>
            <a:graphicFrameLocks noChangeAspect="1"/>
          </p:cNvGraphicFramePr>
          <p:nvPr/>
        </p:nvGraphicFramePr>
        <p:xfrm>
          <a:off x="4767263" y="1570038"/>
          <a:ext cx="4133850" cy="3392487"/>
        </p:xfrm>
        <a:graphic>
          <a:graphicData uri="http://schemas.openxmlformats.org/presentationml/2006/ole">
            <mc:AlternateContent xmlns:mc="http://schemas.openxmlformats.org/markup-compatibility/2006">
              <mc:Choice xmlns:v="urn:schemas-microsoft-com:vml" Requires="v">
                <p:oleObj name="Visio" r:id="rId3" imgW="10942178" imgH="9014184" progId="Visio.Drawing.15">
                  <p:embed/>
                </p:oleObj>
              </mc:Choice>
              <mc:Fallback>
                <p:oleObj name="Visio" r:id="rId3" imgW="10942178" imgH="9014184" progId="Visio.Drawing.15">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263" y="1570038"/>
                        <a:ext cx="413385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81" name="对象 6"/>
          <p:cNvGraphicFramePr>
            <a:graphicFrameLocks noChangeAspect="1"/>
          </p:cNvGraphicFramePr>
          <p:nvPr/>
        </p:nvGraphicFramePr>
        <p:xfrm>
          <a:off x="4608513" y="5013325"/>
          <a:ext cx="4427537" cy="1182688"/>
        </p:xfrm>
        <a:graphic>
          <a:graphicData uri="http://schemas.openxmlformats.org/presentationml/2006/ole">
            <mc:AlternateContent xmlns:mc="http://schemas.openxmlformats.org/markup-compatibility/2006">
              <mc:Choice xmlns:v="urn:schemas-microsoft-com:vml" Requires="v">
                <p:oleObj name="Visio" r:id="rId5" imgW="9257981" imgH="3855546" progId="Visio.Drawing.15">
                  <p:embed/>
                </p:oleObj>
              </mc:Choice>
              <mc:Fallback>
                <p:oleObj name="Visio" r:id="rId5" imgW="9257981" imgH="3855546" progId="Visio.Drawing.15">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8513" y="5013325"/>
                        <a:ext cx="4427537"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82" name="对象 10"/>
          <p:cNvGraphicFramePr>
            <a:graphicFrameLocks noChangeAspect="1"/>
          </p:cNvGraphicFramePr>
          <p:nvPr/>
        </p:nvGraphicFramePr>
        <p:xfrm>
          <a:off x="539750" y="4395788"/>
          <a:ext cx="3521075" cy="830262"/>
        </p:xfrm>
        <a:graphic>
          <a:graphicData uri="http://schemas.openxmlformats.org/presentationml/2006/ole">
            <mc:AlternateContent xmlns:mc="http://schemas.openxmlformats.org/markup-compatibility/2006">
              <mc:Choice xmlns:v="urn:schemas-microsoft-com:vml" Requires="v">
                <p:oleObj name="Equation" r:id="rId7" imgW="2832100" imgH="660400" progId="Equation.DSMT4">
                  <p:embed/>
                </p:oleObj>
              </mc:Choice>
              <mc:Fallback>
                <p:oleObj name="Equation" r:id="rId7" imgW="2832100" imgH="66040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4395788"/>
                        <a:ext cx="35210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83"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54284" name="对象 15"/>
          <p:cNvGraphicFramePr>
            <a:graphicFrameLocks noChangeAspect="1"/>
          </p:cNvGraphicFramePr>
          <p:nvPr/>
        </p:nvGraphicFramePr>
        <p:xfrm>
          <a:off x="452438" y="3119438"/>
          <a:ext cx="4176712" cy="685800"/>
        </p:xfrm>
        <a:graphic>
          <a:graphicData uri="http://schemas.openxmlformats.org/presentationml/2006/ole">
            <mc:AlternateContent xmlns:mc="http://schemas.openxmlformats.org/markup-compatibility/2006">
              <mc:Choice xmlns:v="urn:schemas-microsoft-com:vml" Requires="v">
                <p:oleObj name="Equation" r:id="rId9" imgW="3060700" imgH="482600" progId="Equation.DSMT4">
                  <p:embed/>
                </p:oleObj>
              </mc:Choice>
              <mc:Fallback>
                <p:oleObj name="Equation" r:id="rId9" imgW="3060700" imgH="482600" progId="Equation.DSMT4">
                  <p:embed/>
                  <p:pic>
                    <p:nvPicPr>
                      <p:cNvPr id="0" name="对象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438" y="3119438"/>
                        <a:ext cx="41767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2301339-DEDE-4519-88CD-84A38864F78F}"/>
                  </a:ext>
                </a:extLst>
              </p:cNvPr>
              <p:cNvSpPr txBox="1"/>
              <p:nvPr/>
            </p:nvSpPr>
            <p:spPr>
              <a:xfrm>
                <a:off x="2123728" y="2493646"/>
                <a:ext cx="1080120"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d>
                            <m:dPr>
                              <m:ctrlPr>
                                <a:rPr lang="zh-CN" altLang="en-US" i="1">
                                  <a:latin typeface="Cambria Math" panose="02040503050406030204" pitchFamily="18" charset="0"/>
                                </a:rPr>
                              </m:ctrlPr>
                            </m:dPr>
                            <m:e>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𝑝</m:t>
                              </m:r>
                            </m:e>
                          </m:d>
                        </m:sub>
                      </m:sSub>
                    </m:oMath>
                  </m:oMathPara>
                </a14:m>
                <a:endParaRPr lang="zh-CN" altLang="en-US" dirty="0"/>
              </a:p>
            </p:txBody>
          </p:sp>
        </mc:Choice>
        <mc:Fallback xmlns="">
          <p:sp>
            <p:nvSpPr>
              <p:cNvPr id="14" name="文本框 13">
                <a:extLst>
                  <a:ext uri="{FF2B5EF4-FFF2-40B4-BE49-F238E27FC236}">
                    <a16:creationId xmlns:a16="http://schemas.microsoft.com/office/drawing/2014/main" id="{62301339-DEDE-4519-88CD-84A38864F78F}"/>
                  </a:ext>
                </a:extLst>
              </p:cNvPr>
              <p:cNvSpPr txBox="1">
                <a:spLocks noRot="1" noChangeAspect="1" noMove="1" noResize="1" noEditPoints="1" noAdjustHandles="1" noChangeArrowheads="1" noChangeShapeType="1" noTextEdit="1"/>
              </p:cNvSpPr>
              <p:nvPr/>
            </p:nvSpPr>
            <p:spPr>
              <a:xfrm>
                <a:off x="2123728" y="2493646"/>
                <a:ext cx="1080120" cy="390748"/>
              </a:xfrm>
              <a:prstGeom prst="rect">
                <a:avLst/>
              </a:prstGeom>
              <a:blipFill>
                <a:blip r:embed="rId11"/>
                <a:stretch>
                  <a:fillRect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0C69223-5DFF-4415-B0A0-27C52BDFF50B}"/>
                  </a:ext>
                </a:extLst>
              </p:cNvPr>
              <p:cNvSpPr txBox="1"/>
              <p:nvPr/>
            </p:nvSpPr>
            <p:spPr>
              <a:xfrm>
                <a:off x="4283968" y="2006408"/>
                <a:ext cx="4832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altLang="zh-CN" i="1" smtClean="0">
                          <a:latin typeface="Cambria Math" panose="02040503050406030204" pitchFamily="18" charset="0"/>
                        </a:rPr>
                        <m:t>𝜀</m:t>
                      </m:r>
                    </m:oMath>
                  </m:oMathPara>
                </a14:m>
                <a:endParaRPr lang="zh-CN" altLang="en-US" i="1" dirty="0"/>
              </a:p>
            </p:txBody>
          </p:sp>
        </mc:Choice>
        <mc:Fallback xmlns="">
          <p:sp>
            <p:nvSpPr>
              <p:cNvPr id="15" name="文本框 14">
                <a:extLst>
                  <a:ext uri="{FF2B5EF4-FFF2-40B4-BE49-F238E27FC236}">
                    <a16:creationId xmlns:a16="http://schemas.microsoft.com/office/drawing/2014/main" id="{D0C69223-5DFF-4415-B0A0-27C52BDFF50B}"/>
                  </a:ext>
                </a:extLst>
              </p:cNvPr>
              <p:cNvSpPr txBox="1">
                <a:spLocks noRot="1" noChangeAspect="1" noMove="1" noResize="1" noEditPoints="1" noAdjustHandles="1" noChangeArrowheads="1" noChangeShapeType="1" noTextEdit="1"/>
              </p:cNvSpPr>
              <p:nvPr/>
            </p:nvSpPr>
            <p:spPr>
              <a:xfrm>
                <a:off x="4283968" y="2006408"/>
                <a:ext cx="483296" cy="369332"/>
              </a:xfrm>
              <a:prstGeom prst="rect">
                <a:avLst/>
              </a:prstGeom>
              <a:blipFill>
                <a:blip r:embed="rId12"/>
                <a:stretch>
                  <a:fillRect/>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ctr">
              <a:lnSpc>
                <a:spcPct val="150000"/>
              </a:lnSpc>
              <a:buFontTx/>
              <a:buNone/>
              <a:defRPr/>
            </a:pPr>
            <a:r>
              <a:rPr lang="zh-CN" altLang="en-US" sz="2400" b="1" dirty="0">
                <a:latin typeface="Times New Roman" pitchFamily="18" charset="0"/>
                <a:ea typeface="华文中宋" pitchFamily="2" charset="-122"/>
                <a:cs typeface="Times New Roman" pitchFamily="18" charset="0"/>
              </a:rPr>
              <a:t>算例分析</a:t>
            </a:r>
            <a:endParaRPr lang="en-US" altLang="zh-CN" sz="1000"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en-US" altLang="zh-CN" sz="2200" dirty="0">
                <a:latin typeface="Times New Roman" pitchFamily="18" charset="0"/>
                <a:ea typeface="华文中宋" pitchFamily="2" charset="-122"/>
                <a:cs typeface="Times New Roman" pitchFamily="18" charset="0"/>
              </a:rPr>
              <a:t>1</a:t>
            </a:r>
            <a:r>
              <a:rPr lang="zh-CN" altLang="en-US" sz="2200" dirty="0">
                <a:latin typeface="Times New Roman" pitchFamily="18" charset="0"/>
                <a:ea typeface="华文中宋" pitchFamily="2" charset="-122"/>
                <a:cs typeface="Times New Roman" pitchFamily="18" charset="0"/>
              </a:rPr>
              <a:t>）基础数据</a:t>
            </a:r>
            <a:endParaRPr lang="en-US" altLang="zh-CN" sz="22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r>
              <a:rPr lang="zh-CN" altLang="en-US" sz="1800" dirty="0">
                <a:latin typeface="Times New Roman" pitchFamily="18" charset="0"/>
                <a:ea typeface="华文中宋" pitchFamily="2" charset="-122"/>
                <a:cs typeface="Times New Roman" pitchFamily="18" charset="0"/>
              </a:rPr>
              <a:t>假定所有路段上的绿波设计行驶速度均为</a:t>
            </a:r>
            <a:r>
              <a:rPr lang="en-US" altLang="zh-CN" sz="1800" dirty="0">
                <a:latin typeface="Times New Roman" pitchFamily="18" charset="0"/>
                <a:ea typeface="华文中宋" pitchFamily="2" charset="-122"/>
                <a:cs typeface="Times New Roman" pitchFamily="18" charset="0"/>
              </a:rPr>
              <a:t>11 m/s</a:t>
            </a:r>
          </a:p>
          <a:p>
            <a:pPr>
              <a:lnSpc>
                <a:spcPct val="130000"/>
              </a:lnSpc>
              <a:buFont typeface="Arial" pitchFamily="34" charset="0"/>
              <a:buChar char="•"/>
              <a:defRPr/>
            </a:pPr>
            <a:r>
              <a:rPr lang="zh-CN" altLang="en-US" sz="1800" dirty="0">
                <a:latin typeface="Times New Roman" pitchFamily="18" charset="0"/>
                <a:ea typeface="华文中宋" pitchFamily="2" charset="-122"/>
                <a:cs typeface="Times New Roman" pitchFamily="18" charset="0"/>
              </a:rPr>
              <a:t>公共信号周期的取值范围为</a:t>
            </a:r>
            <a:r>
              <a:rPr lang="en-US" altLang="zh-CN" sz="1800" dirty="0">
                <a:latin typeface="Times New Roman" pitchFamily="18" charset="0"/>
                <a:ea typeface="华文中宋" pitchFamily="2" charset="-122"/>
                <a:cs typeface="Times New Roman" pitchFamily="18" charset="0"/>
              </a:rPr>
              <a:t>[100,140] s</a:t>
            </a:r>
          </a:p>
          <a:p>
            <a:pPr>
              <a:lnSpc>
                <a:spcPct val="130000"/>
              </a:lnSpc>
              <a:buFont typeface="Arial" pitchFamily="34" charset="0"/>
              <a:buChar char="•"/>
              <a:defRPr/>
            </a:pPr>
            <a:r>
              <a:rPr lang="zh-CN" altLang="en-US" sz="1800" dirty="0">
                <a:latin typeface="Times New Roman" pitchFamily="18" charset="0"/>
                <a:ea typeface="华文中宋" pitchFamily="2" charset="-122"/>
                <a:cs typeface="Times New Roman" pitchFamily="18" charset="0"/>
              </a:rPr>
              <a:t>各交叉口均处于未饱和交通状态</a:t>
            </a:r>
            <a:endParaRPr lang="en-US" altLang="zh-CN" sz="18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r>
              <a:rPr lang="zh-CN" altLang="en-US" sz="1800" dirty="0">
                <a:latin typeface="Times New Roman" pitchFamily="18" charset="0"/>
                <a:ea typeface="华文中宋" pitchFamily="2" charset="-122"/>
                <a:cs typeface="Times New Roman" pitchFamily="18" charset="0"/>
              </a:rPr>
              <a:t>相位中心时刻点最大允许偏移时间 </a:t>
            </a:r>
            <a:r>
              <a:rPr lang="el-GR" altLang="zh-CN" sz="1800" i="1" dirty="0">
                <a:latin typeface="Times New Roman" pitchFamily="18" charset="0"/>
                <a:ea typeface="华文中宋" pitchFamily="2" charset="-122"/>
                <a:cs typeface="Times New Roman" pitchFamily="18" charset="0"/>
              </a:rPr>
              <a:t>ε</a:t>
            </a:r>
            <a:r>
              <a:rPr lang="zh-CN" altLang="en-US" sz="1800" dirty="0">
                <a:latin typeface="Times New Roman" pitchFamily="18" charset="0"/>
                <a:ea typeface="华文中宋" pitchFamily="2" charset="-122"/>
                <a:cs typeface="Times New Roman" pitchFamily="18" charset="0"/>
              </a:rPr>
              <a:t> </a:t>
            </a:r>
            <a:r>
              <a:rPr lang="en-US" altLang="zh-CN" sz="1800" dirty="0">
                <a:latin typeface="Times New Roman" pitchFamily="18" charset="0"/>
                <a:ea typeface="华文中宋" pitchFamily="2" charset="-122"/>
                <a:cs typeface="Times New Roman" pitchFamily="18" charset="0"/>
              </a:rPr>
              <a:t>=4s</a:t>
            </a:r>
          </a:p>
          <a:p>
            <a:pPr marL="0" indent="0" algn="just">
              <a:lnSpc>
                <a:spcPct val="150000"/>
              </a:lnSpc>
              <a:buFontTx/>
              <a:buNone/>
              <a:defRPr/>
            </a:pPr>
            <a:endParaRPr lang="zh-CN" altLang="en-US"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三、面向路网协调路径集的信号控制方法</a:t>
            </a:r>
          </a:p>
        </p:txBody>
      </p:sp>
      <p:graphicFrame>
        <p:nvGraphicFramePr>
          <p:cNvPr id="56324" name="对象 2"/>
          <p:cNvGraphicFramePr>
            <a:graphicFrameLocks noChangeAspect="1"/>
          </p:cNvGraphicFramePr>
          <p:nvPr/>
        </p:nvGraphicFramePr>
        <p:xfrm>
          <a:off x="5316538" y="2178050"/>
          <a:ext cx="3576637" cy="3532188"/>
        </p:xfrm>
        <a:graphic>
          <a:graphicData uri="http://schemas.openxmlformats.org/presentationml/2006/ole">
            <mc:AlternateContent xmlns:mc="http://schemas.openxmlformats.org/markup-compatibility/2006">
              <mc:Choice xmlns:v="urn:schemas-microsoft-com:vml" Requires="v">
                <p:oleObj name="Visio" r:id="rId3" imgW="3870676" imgH="3832520" progId="Visio.Drawing.15">
                  <p:embed/>
                </p:oleObj>
              </mc:Choice>
              <mc:Fallback>
                <p:oleObj name="Visio" r:id="rId3" imgW="3870676" imgH="3832520" progId="Visio.Drawing.15">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6538" y="2178050"/>
                        <a:ext cx="3576637" cy="353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5" name="对象 8"/>
          <p:cNvGraphicFramePr>
            <a:graphicFrameLocks noChangeAspect="1"/>
          </p:cNvGraphicFramePr>
          <p:nvPr/>
        </p:nvGraphicFramePr>
        <p:xfrm>
          <a:off x="1304925" y="3644900"/>
          <a:ext cx="2522538" cy="2524125"/>
        </p:xfrm>
        <a:graphic>
          <a:graphicData uri="http://schemas.openxmlformats.org/presentationml/2006/ole">
            <mc:AlternateContent xmlns:mc="http://schemas.openxmlformats.org/markup-compatibility/2006">
              <mc:Choice xmlns:v="urn:schemas-microsoft-com:vml" Requires="v">
                <p:oleObj name="Visio" r:id="rId5" imgW="4236436" imgH="4229076" progId="Visio.Drawing.15">
                  <p:embed/>
                </p:oleObj>
              </mc:Choice>
              <mc:Fallback>
                <p:oleObj name="Visio" r:id="rId5" imgW="4236436" imgH="4229076" progId="Visio.Drawing.15">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4925" y="3644900"/>
                        <a:ext cx="2522538"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26" name="文本框 11"/>
          <p:cNvSpPr txBox="1">
            <a:spLocks noChangeArrowheads="1"/>
          </p:cNvSpPr>
          <p:nvPr/>
        </p:nvSpPr>
        <p:spPr bwMode="auto">
          <a:xfrm>
            <a:off x="1789113" y="5876925"/>
            <a:ext cx="24828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Times New Roman" panose="02020603050405020304" pitchFamily="18" charset="0"/>
                <a:ea typeface="华文中宋" panose="02010600040101010101" pitchFamily="2" charset="-122"/>
                <a:cs typeface="Times New Roman" panose="02020603050405020304" pitchFamily="18" charset="0"/>
              </a:rPr>
              <a:t>协调路径集初选结果</a:t>
            </a:r>
            <a:endParaRPr lang="zh-CN" altLang="en-US" sz="1600">
              <a:ea typeface="华文中宋" panose="02010600040101010101" pitchFamily="2" charset="-122"/>
              <a:cs typeface="Times New Roman" panose="02020603050405020304" pitchFamily="18" charset="0"/>
            </a:endParaRPr>
          </a:p>
        </p:txBody>
      </p:sp>
      <p:sp>
        <p:nvSpPr>
          <p:cNvPr id="56327" name="文本框 14"/>
          <p:cNvSpPr txBox="1">
            <a:spLocks noChangeArrowheads="1"/>
          </p:cNvSpPr>
          <p:nvPr/>
        </p:nvSpPr>
        <p:spPr bwMode="auto">
          <a:xfrm>
            <a:off x="6938963" y="5670550"/>
            <a:ext cx="8318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a:latin typeface="Times New Roman" panose="02020603050405020304" pitchFamily="18" charset="0"/>
                <a:ea typeface="华文中宋" panose="02010600040101010101" pitchFamily="2" charset="-122"/>
                <a:cs typeface="Times New Roman" panose="02020603050405020304" pitchFamily="18" charset="0"/>
              </a:rPr>
              <a:t>路网图</a:t>
            </a:r>
            <a:endParaRPr lang="zh-CN" altLang="en-US" sz="1600">
              <a:ea typeface="华文中宋" panose="02010600040101010101" pitchFamily="2"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flipH="1">
            <a:off x="395288" y="765175"/>
            <a:ext cx="8208962" cy="5543550"/>
          </a:xfrm>
          <a:prstGeom prst="rect">
            <a:avLst/>
          </a:prstGeom>
        </p:spPr>
        <p:txBody>
          <a:bodyPr/>
          <a:lstStyle/>
          <a:p>
            <a:pPr marL="0" indent="0" algn="ctr">
              <a:lnSpc>
                <a:spcPct val="150000"/>
              </a:lnSpc>
              <a:buFontTx/>
              <a:buNone/>
              <a:defRPr/>
            </a:pPr>
            <a:r>
              <a:rPr lang="zh-CN" altLang="en-US" sz="2400" b="1" dirty="0">
                <a:latin typeface="Times New Roman" pitchFamily="18" charset="0"/>
                <a:ea typeface="华文中宋" pitchFamily="2" charset="-122"/>
                <a:cs typeface="Times New Roman" pitchFamily="18" charset="0"/>
              </a:rPr>
              <a:t>算例分析</a:t>
            </a:r>
            <a:endParaRPr lang="en-US" altLang="zh-CN" sz="1000"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en-US" altLang="zh-CN" sz="2200" dirty="0">
                <a:latin typeface="Times New Roman" pitchFamily="18" charset="0"/>
                <a:ea typeface="华文中宋" pitchFamily="2" charset="-122"/>
                <a:cs typeface="Times New Roman" pitchFamily="18" charset="0"/>
              </a:rPr>
              <a:t>2</a:t>
            </a:r>
            <a:r>
              <a:rPr lang="zh-CN" altLang="en-US" sz="2200" dirty="0">
                <a:latin typeface="Times New Roman" pitchFamily="18" charset="0"/>
                <a:ea typeface="华文中宋" pitchFamily="2" charset="-122"/>
                <a:cs typeface="Times New Roman" pitchFamily="18" charset="0"/>
              </a:rPr>
              <a:t>）优化方案</a:t>
            </a:r>
            <a:endParaRPr lang="en-US" altLang="zh-CN"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三、面向路网协调路径集的信号控制方法</a:t>
            </a:r>
          </a:p>
        </p:txBody>
      </p:sp>
      <p:sp>
        <p:nvSpPr>
          <p:cNvPr id="5837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58373" name="对象 5"/>
          <p:cNvGraphicFramePr>
            <a:graphicFrameLocks noChangeAspect="1"/>
          </p:cNvGraphicFramePr>
          <p:nvPr/>
        </p:nvGraphicFramePr>
        <p:xfrm>
          <a:off x="336550" y="2582863"/>
          <a:ext cx="2305050" cy="2303462"/>
        </p:xfrm>
        <a:graphic>
          <a:graphicData uri="http://schemas.openxmlformats.org/presentationml/2006/ole">
            <mc:AlternateContent xmlns:mc="http://schemas.openxmlformats.org/markup-compatibility/2006">
              <mc:Choice xmlns:v="urn:schemas-microsoft-com:vml" Requires="v">
                <p:oleObj name="Visio" r:id="rId3" imgW="4236436" imgH="4229076" progId="Visio.Drawing.15">
                  <p:embed/>
                </p:oleObj>
              </mc:Choice>
              <mc:Fallback>
                <p:oleObj name="Visio" r:id="rId3" imgW="4236436" imgH="4229076" progId="Visio.Drawing.15">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2582863"/>
                        <a:ext cx="230505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4" name="对象 7"/>
          <p:cNvGraphicFramePr>
            <a:graphicFrameLocks noChangeAspect="1"/>
          </p:cNvGraphicFramePr>
          <p:nvPr/>
        </p:nvGraphicFramePr>
        <p:xfrm>
          <a:off x="4757738" y="1784350"/>
          <a:ext cx="4164012" cy="1868488"/>
        </p:xfrm>
        <a:graphic>
          <a:graphicData uri="http://schemas.openxmlformats.org/presentationml/2006/ole">
            <mc:AlternateContent xmlns:mc="http://schemas.openxmlformats.org/markup-compatibility/2006">
              <mc:Choice xmlns:v="urn:schemas-microsoft-com:vml" Requires="v">
                <p:oleObj name="Visio" r:id="rId5" imgW="13921421" imgH="6240425" progId="Visio.Drawing.15">
                  <p:embed/>
                </p:oleObj>
              </mc:Choice>
              <mc:Fallback>
                <p:oleObj name="Visio" r:id="rId5" imgW="13921421" imgH="6240425" progId="Visio.Drawing.15">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7738" y="1784350"/>
                        <a:ext cx="4164012" cy="18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8375" name="图片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55875" y="3759200"/>
            <a:ext cx="528955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6" name="文本框 8"/>
          <p:cNvSpPr txBox="1">
            <a:spLocks noChangeArrowheads="1"/>
          </p:cNvSpPr>
          <p:nvPr/>
        </p:nvSpPr>
        <p:spPr bwMode="auto">
          <a:xfrm>
            <a:off x="312738" y="2055813"/>
            <a:ext cx="45720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Font typeface="Wingdings" panose="05000000000000000000" pitchFamily="2" charset="2"/>
              <a:buChar char="Ø"/>
            </a:pPr>
            <a:r>
              <a:rPr lang="zh-CN" altLang="en-US">
                <a:latin typeface="Times New Roman" panose="02020603050405020304" pitchFamily="18" charset="0"/>
                <a:ea typeface="华文中宋" panose="02010600040101010101" pitchFamily="2" charset="-122"/>
                <a:cs typeface="Times New Roman" panose="02020603050405020304" pitchFamily="18" charset="0"/>
              </a:rPr>
              <a:t>优选结果</a:t>
            </a:r>
            <a:endParaRPr lang="en-US" altLang="zh-CN">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0" name="文本框 9"/>
          <p:cNvSpPr txBox="1">
            <a:spLocks noChangeArrowheads="1"/>
          </p:cNvSpPr>
          <p:nvPr/>
        </p:nvSpPr>
        <p:spPr bwMode="auto">
          <a:xfrm>
            <a:off x="4757738" y="1341438"/>
            <a:ext cx="416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Font typeface="Wingdings" panose="05000000000000000000" pitchFamily="2" charset="2"/>
              <a:buChar char="Ø"/>
            </a:pPr>
            <a:r>
              <a:rPr lang="zh-CN" altLang="en-US">
                <a:latin typeface="Times New Roman" panose="02020603050405020304" pitchFamily="18" charset="0"/>
                <a:ea typeface="华文中宋" panose="02010600040101010101" pitchFamily="2" charset="-122"/>
                <a:cs typeface="Times New Roman" panose="02020603050405020304" pitchFamily="18" charset="0"/>
              </a:rPr>
              <a:t>信号配时结果</a:t>
            </a:r>
            <a:endParaRPr lang="en-US" altLang="zh-CN">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 name="文本框 10"/>
          <p:cNvSpPr txBox="1">
            <a:spLocks noChangeArrowheads="1"/>
          </p:cNvSpPr>
          <p:nvPr/>
        </p:nvSpPr>
        <p:spPr bwMode="auto">
          <a:xfrm>
            <a:off x="3017838" y="3321050"/>
            <a:ext cx="416401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buFont typeface="Wingdings" panose="05000000000000000000" pitchFamily="2" charset="2"/>
              <a:buChar char="Ø"/>
            </a:pPr>
            <a:r>
              <a:rPr lang="zh-CN" altLang="en-US">
                <a:latin typeface="Times New Roman" panose="02020603050405020304" pitchFamily="18" charset="0"/>
                <a:ea typeface="华文中宋" panose="02010600040101010101" pitchFamily="2" charset="-122"/>
                <a:cs typeface="Times New Roman" panose="02020603050405020304" pitchFamily="18" charset="0"/>
              </a:rPr>
              <a:t>绿波带宽</a:t>
            </a:r>
            <a:endParaRPr lang="en-US" altLang="zh-CN">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body" idx="4294967295"/>
          </p:nvPr>
        </p:nvSpPr>
        <p:spPr bwMode="auto">
          <a:xfrm>
            <a:off x="468313" y="1268413"/>
            <a:ext cx="8135937" cy="43211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一、车辆轨迹的获取与路径生成</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二、路网协调路径集的形成机理与优选方法</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三、面向路网协调路径集的信号控制方法</a:t>
            </a:r>
            <a:endParaRPr lang="en-US" altLang="zh-CN" sz="2400" b="1">
              <a:latin typeface="Times New Roman" panose="02020603050405020304" pitchFamily="18" charset="0"/>
              <a:ea typeface="华文中宋" panose="02010600040101010101" pitchFamily="2" charset="-122"/>
              <a:cs typeface="Times New Roman" panose="02020603050405020304" pitchFamily="18" charset="0"/>
            </a:endParaRPr>
          </a:p>
          <a:p>
            <a:pPr marL="0" indent="0">
              <a:lnSpc>
                <a:spcPct val="150000"/>
              </a:lnSpc>
              <a:spcAft>
                <a:spcPts val="575"/>
              </a:spcAft>
              <a:buFontTx/>
              <a:buNone/>
            </a:pPr>
            <a:r>
              <a:rPr lang="zh-CN" altLang="en-US" sz="2400" b="1">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四、路网协调路径集控制效果的评价方法</a:t>
            </a:r>
            <a:endParaRPr lang="en-US" altLang="zh-CN" sz="2400" b="1">
              <a:solidFill>
                <a:srgbClr val="C0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dirty="0">
                <a:effectLst/>
                <a:ea typeface="华文中宋" panose="02010600040101010101" pitchFamily="2" charset="-122"/>
              </a:rPr>
              <a:t>研究内容</a:t>
            </a:r>
            <a:endParaRPr lang="en-US" altLang="zh-CN" kern="0" dirty="0">
              <a:effectLst/>
              <a:ea typeface="华文中宋" panose="0201060004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ctr">
              <a:lnSpc>
                <a:spcPct val="150000"/>
              </a:lnSpc>
              <a:buFontTx/>
              <a:buNone/>
              <a:defRPr/>
            </a:pPr>
            <a:r>
              <a:rPr lang="zh-CN" altLang="en-US" sz="2400" b="1" dirty="0">
                <a:latin typeface="Times New Roman" pitchFamily="18" charset="0"/>
                <a:ea typeface="华文中宋" pitchFamily="2" charset="-122"/>
                <a:cs typeface="Times New Roman" pitchFamily="18" charset="0"/>
              </a:rPr>
              <a:t>交通运行状态进行评价</a:t>
            </a:r>
          </a:p>
          <a:p>
            <a:pPr indent="0" algn="just">
              <a:lnSpc>
                <a:spcPct val="150000"/>
              </a:lnSpc>
              <a:buFontTx/>
              <a:buNone/>
              <a:defRPr/>
            </a:pPr>
            <a:r>
              <a:rPr lang="zh-CN" altLang="en-US" sz="2000" dirty="0">
                <a:solidFill>
                  <a:srgbClr val="333399"/>
                </a:solidFill>
                <a:latin typeface="Times New Roman" panose="02020603050405020304" pitchFamily="18" charset="0"/>
                <a:ea typeface="华文中宋" panose="02010600040101010101" pitchFamily="2" charset="-122"/>
                <a:cs typeface="Times New Roman" panose="02020603050405020304" pitchFamily="18" charset="0"/>
              </a:rPr>
              <a:t>路段权重系数</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rPr>
              <a:t>：量化各个路段交通运行状况在路网中的权重大小</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150000"/>
              </a:lnSpc>
              <a:buFontTx/>
              <a:buNone/>
              <a:defRPr/>
            </a:pPr>
            <a:endParaRPr lang="zh-CN" altLang="en-US"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4" name="Rectangle 2"/>
          <p:cNvSpPr txBox="1">
            <a:spLocks noChangeArrowheads="1"/>
          </p:cNvSpPr>
          <p:nvPr/>
        </p:nvSpPr>
        <p:spPr bwMode="auto">
          <a:xfrm>
            <a:off x="468313" y="4797425"/>
            <a:ext cx="8207375" cy="1295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504000" algn="just">
              <a:lnSpc>
                <a:spcPct val="150000"/>
              </a:lnSpc>
              <a:buFontTx/>
              <a:buNone/>
              <a:defRPr/>
            </a:pPr>
            <a:endParaRPr lang="zh-CN" altLang="en-US" sz="2200" kern="0" dirty="0">
              <a:latin typeface="Times New Roman" pitchFamily="18" charset="0"/>
              <a:ea typeface="华文中宋" pitchFamily="2" charset="-122"/>
              <a:cs typeface="Times New Roman" pitchFamily="18" charset="0"/>
            </a:endParaRPr>
          </a:p>
          <a:p>
            <a:pPr marL="457200" indent="504000" algn="just">
              <a:lnSpc>
                <a:spcPct val="300000"/>
              </a:lnSpc>
              <a:buFont typeface="+mj-lt"/>
              <a:buAutoNum type="arabicParenR"/>
              <a:defRPr/>
            </a:pPr>
            <a:endParaRPr lang="zh-CN" altLang="en-US" sz="2400" kern="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四、路网协调路径集控制效果的评价方法</a:t>
            </a:r>
          </a:p>
        </p:txBody>
      </p:sp>
      <p:graphicFrame>
        <p:nvGraphicFramePr>
          <p:cNvPr id="62469" name="对象 2"/>
          <p:cNvGraphicFramePr>
            <a:graphicFrameLocks noChangeAspect="1"/>
          </p:cNvGraphicFramePr>
          <p:nvPr/>
        </p:nvGraphicFramePr>
        <p:xfrm>
          <a:off x="2716213" y="2095500"/>
          <a:ext cx="3711575" cy="1223963"/>
        </p:xfrm>
        <a:graphic>
          <a:graphicData uri="http://schemas.openxmlformats.org/presentationml/2006/ole">
            <mc:AlternateContent xmlns:mc="http://schemas.openxmlformats.org/markup-compatibility/2006">
              <mc:Choice xmlns:v="urn:schemas-microsoft-com:vml" Requires="v">
                <p:oleObj name="Equation" r:id="rId3" imgW="2705100" imgH="889000" progId="Equation.DSMT4">
                  <p:embed/>
                </p:oleObj>
              </mc:Choice>
              <mc:Fallback>
                <p:oleObj name="Equation" r:id="rId3" imgW="2705100" imgH="8890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6213" y="2095500"/>
                        <a:ext cx="371157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2470"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8425" y="3649663"/>
            <a:ext cx="6407150"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文本框 7"/>
          <p:cNvSpPr txBox="1">
            <a:spLocks noChangeArrowheads="1"/>
          </p:cNvSpPr>
          <p:nvPr/>
        </p:nvSpPr>
        <p:spPr bwMode="auto">
          <a:xfrm>
            <a:off x="827088" y="5662613"/>
            <a:ext cx="7489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rPr>
              <a:t>实现对</a:t>
            </a:r>
            <a:r>
              <a:rPr lang="zh-CN" altLang="en-US">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协调路径链及区域</a:t>
            </a:r>
            <a:r>
              <a:rPr lang="zh-CN" altLang="en-US">
                <a:latin typeface="Times New Roman" panose="02020603050405020304" pitchFamily="18" charset="0"/>
                <a:ea typeface="华文中宋" panose="02010600040101010101" pitchFamily="2" charset="-122"/>
                <a:cs typeface="Times New Roman" panose="02020603050405020304" pitchFamily="18" charset="0"/>
              </a:rPr>
              <a:t>的运行状态评价，从而对协调效果进行评价</a:t>
            </a:r>
            <a:endParaRPr lang="zh-CN" altLang="en-US">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ctr">
              <a:lnSpc>
                <a:spcPct val="150000"/>
              </a:lnSpc>
              <a:buFontTx/>
              <a:buNone/>
              <a:defRPr/>
            </a:pPr>
            <a:r>
              <a:rPr lang="zh-CN" altLang="en-US" sz="2400" b="1" dirty="0">
                <a:latin typeface="Times New Roman" pitchFamily="18" charset="0"/>
                <a:ea typeface="华文中宋" pitchFamily="2" charset="-122"/>
                <a:cs typeface="Times New Roman" pitchFamily="18" charset="0"/>
              </a:rPr>
              <a:t>路网协调路径集控制效果可视化评价方法</a:t>
            </a:r>
            <a:endParaRPr lang="en-US" altLang="zh-CN" sz="2200" dirty="0">
              <a:latin typeface="Times New Roman" pitchFamily="18" charset="0"/>
              <a:ea typeface="华文中宋" pitchFamily="2" charset="-122"/>
              <a:cs typeface="Times New Roman" pitchFamily="18" charset="0"/>
            </a:endParaRPr>
          </a:p>
          <a:p>
            <a:pPr marL="0" indent="0" algn="just">
              <a:lnSpc>
                <a:spcPct val="150000"/>
              </a:lnSpc>
              <a:buFontTx/>
              <a:buNone/>
              <a:defRPr/>
            </a:pPr>
            <a:r>
              <a:rPr lang="en-US" altLang="zh-CN" sz="2200" dirty="0">
                <a:latin typeface="Times New Roman" pitchFamily="18" charset="0"/>
                <a:ea typeface="华文中宋" pitchFamily="2" charset="-122"/>
                <a:cs typeface="Times New Roman" pitchFamily="18" charset="0"/>
              </a:rPr>
              <a:t>1</a:t>
            </a:r>
            <a:r>
              <a:rPr lang="zh-CN" altLang="en-US" sz="2200" dirty="0">
                <a:latin typeface="Times New Roman" pitchFamily="18" charset="0"/>
                <a:ea typeface="华文中宋" pitchFamily="2" charset="-122"/>
                <a:cs typeface="Times New Roman" pitchFamily="18" charset="0"/>
              </a:rPr>
              <a:t>）面向协调路径集的空间时距图</a:t>
            </a:r>
            <a:endParaRPr lang="en-US" altLang="zh-CN"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0" y="-22225"/>
            <a:ext cx="9144000"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四、路网协调路径集控制效果的评价方法</a:t>
            </a:r>
          </a:p>
        </p:txBody>
      </p:sp>
      <p:grpSp>
        <p:nvGrpSpPr>
          <p:cNvPr id="64516" name="组合 2"/>
          <p:cNvGrpSpPr>
            <a:grpSpLocks/>
          </p:cNvGrpSpPr>
          <p:nvPr/>
        </p:nvGrpSpPr>
        <p:grpSpPr bwMode="auto">
          <a:xfrm>
            <a:off x="107950" y="1989138"/>
            <a:ext cx="7097713" cy="4319587"/>
            <a:chOff x="971550" y="1989138"/>
            <a:chExt cx="7272338" cy="4319587"/>
          </a:xfrm>
        </p:grpSpPr>
        <p:sp>
          <p:nvSpPr>
            <p:cNvPr id="2" name="矩形: 圆角 1"/>
            <p:cNvSpPr/>
            <p:nvPr/>
          </p:nvSpPr>
          <p:spPr>
            <a:xfrm>
              <a:off x="971550" y="1989138"/>
              <a:ext cx="7272338" cy="4319587"/>
            </a:xfrm>
            <a:prstGeom prst="roundRect">
              <a:avLst/>
            </a:prstGeom>
            <a:solidFill>
              <a:schemeClr val="bg1"/>
            </a:solidFill>
            <a:ln>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6451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2205038"/>
              <a:ext cx="6689725"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64517" name="对象 5"/>
          <p:cNvGraphicFramePr>
            <a:graphicFrameLocks noChangeAspect="1"/>
          </p:cNvGraphicFramePr>
          <p:nvPr/>
        </p:nvGraphicFramePr>
        <p:xfrm>
          <a:off x="7112000" y="981075"/>
          <a:ext cx="2016125" cy="2016125"/>
        </p:xfrm>
        <a:graphic>
          <a:graphicData uri="http://schemas.openxmlformats.org/presentationml/2006/ole">
            <mc:AlternateContent xmlns:mc="http://schemas.openxmlformats.org/markup-compatibility/2006">
              <mc:Choice xmlns:v="urn:schemas-microsoft-com:vml" Requires="v">
                <p:oleObj name="Visio" r:id="rId4" imgW="4236436" imgH="4229076" progId="Visio.Drawing.15">
                  <p:embed/>
                </p:oleObj>
              </mc:Choice>
              <mc:Fallback>
                <p:oleObj name="Visio" r:id="rId4" imgW="4236436" imgH="4229076" progId="Visio.Drawing.15">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2000" y="981075"/>
                        <a:ext cx="20161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txBox="1">
            <a:spLocks noChangeArrowheads="1"/>
          </p:cNvSpPr>
          <p:nvPr/>
        </p:nvSpPr>
        <p:spPr bwMode="auto">
          <a:xfrm>
            <a:off x="395288" y="781050"/>
            <a:ext cx="8208962"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ts val="3600"/>
              </a:lnSpc>
              <a:spcBef>
                <a:spcPct val="20000"/>
              </a:spcBef>
            </a:pPr>
            <a:endParaRPr lang="en-US" altLang="zh-CN" sz="2400">
              <a:latin typeface="Times New Roman" panose="02020603050405020304" pitchFamily="18" charset="0"/>
              <a:ea typeface="华文中宋" panose="02010600040101010101" pitchFamily="2" charset="-122"/>
              <a:cs typeface="Times New Roman" panose="02020603050405020304" pitchFamily="18" charset="0"/>
            </a:endParaRPr>
          </a:p>
          <a:p>
            <a:pPr algn="just">
              <a:lnSpc>
                <a:spcPts val="3600"/>
              </a:lnSpc>
              <a:spcBef>
                <a:spcPct val="20000"/>
              </a:spcBef>
            </a:pPr>
            <a:endParaRPr lang="en-US" altLang="zh-CN" sz="240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 name="TextBox 1"/>
          <p:cNvSpPr txBox="1">
            <a:spLocks noChangeArrowheads="1"/>
          </p:cNvSpPr>
          <p:nvPr/>
        </p:nvSpPr>
        <p:spPr bwMode="auto">
          <a:xfrm>
            <a:off x="3309938" y="2500313"/>
            <a:ext cx="2643187" cy="373062"/>
          </a:xfrm>
          <a:prstGeom prst="roundRect">
            <a:avLst/>
          </a:prstGeom>
          <a:solidFill>
            <a:srgbClr val="333399"/>
          </a:solidFill>
          <a:ln w="9525">
            <a:noFill/>
            <a:miter lim="800000"/>
          </a:ln>
        </p:spPr>
        <p:txBody>
          <a:bodyPr>
            <a:spAutoFit/>
          </a:bodyPr>
          <a:lstStyle/>
          <a:p>
            <a:pPr algn="ctr">
              <a:lnSpc>
                <a:spcPct val="125000"/>
              </a:lnSpc>
              <a:buClr>
                <a:srgbClr val="C00000"/>
              </a:buClr>
              <a:defRPr/>
            </a:pPr>
            <a:r>
              <a:rPr lang="en-US" altLang="zh-CN" sz="1400" b="1" kern="0" dirty="0">
                <a:solidFill>
                  <a:srgbClr val="FFFFFF"/>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400" b="1" kern="0" dirty="0">
                <a:solidFill>
                  <a:srgbClr val="FFFFFF"/>
                </a:solidFill>
                <a:latin typeface="华文中宋" panose="02010600040101010101" pitchFamily="2" charset="-122"/>
                <a:ea typeface="华文中宋" panose="02010600040101010101" pitchFamily="2" charset="-122"/>
                <a:cs typeface="Times New Roman" panose="02020603050405020304" pitchFamily="18" charset="0"/>
              </a:rPr>
              <a:t>微波检测器</a:t>
            </a:r>
          </a:p>
        </p:txBody>
      </p:sp>
      <p:sp>
        <p:nvSpPr>
          <p:cNvPr id="9220" name="Rectangle 3"/>
          <p:cNvSpPr>
            <a:spLocks noGrp="1" noChangeArrowheads="1"/>
          </p:cNvSpPr>
          <p:nvPr>
            <p:ph type="title" idx="4294967295"/>
          </p:nvPr>
        </p:nvSpPr>
        <p:spPr>
          <a:xfrm>
            <a:off x="503238" y="-22225"/>
            <a:ext cx="8135937" cy="908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ffectLst/>
                <a:ea typeface="华文中宋" panose="02010600040101010101" pitchFamily="2" charset="-122"/>
              </a:rPr>
              <a:t>研究背景</a:t>
            </a:r>
          </a:p>
        </p:txBody>
      </p:sp>
      <p:sp>
        <p:nvSpPr>
          <p:cNvPr id="9221" name="文本框 7"/>
          <p:cNvSpPr txBox="1">
            <a:spLocks noChangeArrowheads="1"/>
          </p:cNvSpPr>
          <p:nvPr/>
        </p:nvSpPr>
        <p:spPr bwMode="auto">
          <a:xfrm>
            <a:off x="4864100" y="1546225"/>
            <a:ext cx="1082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a:solidFill>
                  <a:schemeClr val="bg1"/>
                </a:solidFill>
                <a:latin typeface="华文中宋" panose="02010600040101010101" pitchFamily="2" charset="-122"/>
                <a:ea typeface="华文中宋" panose="02010600040101010101" pitchFamily="2" charset="-122"/>
              </a:rPr>
              <a:t>废弃混凝土</a:t>
            </a:r>
          </a:p>
        </p:txBody>
      </p:sp>
      <p:sp>
        <p:nvSpPr>
          <p:cNvPr id="9222" name="文本框 5"/>
          <p:cNvSpPr txBox="1">
            <a:spLocks noChangeArrowheads="1"/>
          </p:cNvSpPr>
          <p:nvPr/>
        </p:nvSpPr>
        <p:spPr bwMode="auto">
          <a:xfrm>
            <a:off x="6396038" y="1789113"/>
            <a:ext cx="1082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1400" b="1">
                <a:solidFill>
                  <a:srgbClr val="FFFFFF"/>
                </a:solidFill>
                <a:latin typeface="华文中宋" panose="02010600040101010101" pitchFamily="2" charset="-122"/>
                <a:ea typeface="华文中宋" panose="02010600040101010101" pitchFamily="2" charset="-122"/>
              </a:rPr>
              <a:t>新建建筑物</a:t>
            </a:r>
          </a:p>
        </p:txBody>
      </p:sp>
      <p:sp>
        <p:nvSpPr>
          <p:cNvPr id="9" name="TextBox 1"/>
          <p:cNvSpPr txBox="1">
            <a:spLocks noChangeArrowheads="1"/>
          </p:cNvSpPr>
          <p:nvPr/>
        </p:nvSpPr>
        <p:spPr bwMode="auto">
          <a:xfrm>
            <a:off x="300038" y="2500313"/>
            <a:ext cx="2725737" cy="373062"/>
          </a:xfrm>
          <a:prstGeom prst="roundRect">
            <a:avLst/>
          </a:prstGeom>
          <a:solidFill>
            <a:srgbClr val="333399"/>
          </a:solidFill>
          <a:ln w="9525">
            <a:noFill/>
            <a:miter lim="800000"/>
          </a:ln>
        </p:spPr>
        <p:txBody>
          <a:bodyPr>
            <a:spAutoFit/>
          </a:bodyPr>
          <a:lstStyle/>
          <a:p>
            <a:pPr algn="ctr">
              <a:lnSpc>
                <a:spcPct val="125000"/>
              </a:lnSpc>
              <a:buClr>
                <a:srgbClr val="C00000"/>
              </a:buClr>
              <a:defRPr/>
            </a:pPr>
            <a:r>
              <a:rPr lang="en-US" altLang="zh-CN" sz="1400" b="1" kern="0" dirty="0">
                <a:solidFill>
                  <a:srgbClr val="FFFFFF"/>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400" b="1" kern="0" dirty="0">
                <a:solidFill>
                  <a:srgbClr val="FFFFFF"/>
                </a:solidFill>
                <a:latin typeface="华文中宋" panose="02010600040101010101" pitchFamily="2" charset="-122"/>
                <a:ea typeface="华文中宋" panose="02010600040101010101" pitchFamily="2" charset="-122"/>
                <a:cs typeface="Times New Roman" panose="02020603050405020304" pitchFamily="18" charset="0"/>
              </a:rPr>
              <a:t>地磁检测器</a:t>
            </a:r>
          </a:p>
        </p:txBody>
      </p:sp>
      <p:sp>
        <p:nvSpPr>
          <p:cNvPr id="13" name="TextBox 1"/>
          <p:cNvSpPr txBox="1">
            <a:spLocks noChangeArrowheads="1"/>
          </p:cNvSpPr>
          <p:nvPr/>
        </p:nvSpPr>
        <p:spPr bwMode="auto">
          <a:xfrm>
            <a:off x="6243638" y="2500313"/>
            <a:ext cx="2635250" cy="373062"/>
          </a:xfrm>
          <a:prstGeom prst="roundRect">
            <a:avLst/>
          </a:prstGeom>
          <a:solidFill>
            <a:srgbClr val="333399"/>
          </a:solidFill>
          <a:ln w="9525">
            <a:noFill/>
            <a:miter lim="800000"/>
          </a:ln>
        </p:spPr>
        <p:txBody>
          <a:bodyPr>
            <a:spAutoFit/>
          </a:bodyPr>
          <a:lstStyle/>
          <a:p>
            <a:pPr algn="ctr">
              <a:lnSpc>
                <a:spcPct val="125000"/>
              </a:lnSpc>
              <a:buClr>
                <a:srgbClr val="C00000"/>
              </a:buClr>
              <a:defRPr/>
            </a:pPr>
            <a:r>
              <a:rPr lang="en-US" altLang="zh-CN" sz="1400" b="1" kern="0" dirty="0">
                <a:solidFill>
                  <a:srgbClr val="FFFFFF"/>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400" b="1" kern="0" dirty="0">
                <a:solidFill>
                  <a:srgbClr val="FFFFFF"/>
                </a:solidFill>
                <a:latin typeface="华文中宋" panose="02010600040101010101" pitchFamily="2" charset="-122"/>
                <a:ea typeface="华文中宋" panose="02010600040101010101" pitchFamily="2" charset="-122"/>
                <a:cs typeface="Times New Roman" panose="02020603050405020304" pitchFamily="18" charset="0"/>
              </a:rPr>
              <a:t>视频图像检测器</a:t>
            </a:r>
          </a:p>
        </p:txBody>
      </p:sp>
      <p:pic>
        <p:nvPicPr>
          <p:cNvPr id="9225"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700" y="908050"/>
            <a:ext cx="2643188"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8" y="931863"/>
            <a:ext cx="27305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
          <p:cNvSpPr txBox="1">
            <a:spLocks noChangeArrowheads="1"/>
          </p:cNvSpPr>
          <p:nvPr/>
        </p:nvSpPr>
        <p:spPr bwMode="auto">
          <a:xfrm>
            <a:off x="300038" y="5372100"/>
            <a:ext cx="2725737" cy="373063"/>
          </a:xfrm>
          <a:prstGeom prst="roundRect">
            <a:avLst/>
          </a:prstGeom>
          <a:solidFill>
            <a:srgbClr val="333399"/>
          </a:solidFill>
          <a:ln w="9525">
            <a:noFill/>
            <a:miter lim="800000"/>
          </a:ln>
        </p:spPr>
        <p:txBody>
          <a:bodyPr>
            <a:spAutoFit/>
          </a:bodyPr>
          <a:lstStyle/>
          <a:p>
            <a:pPr algn="ctr">
              <a:lnSpc>
                <a:spcPct val="125000"/>
              </a:lnSpc>
              <a:buClr>
                <a:srgbClr val="C00000"/>
              </a:buClr>
              <a:defRPr/>
            </a:pPr>
            <a:r>
              <a:rPr lang="zh-CN" altLang="en-US" sz="1400" b="1" kern="0" dirty="0">
                <a:solidFill>
                  <a:srgbClr val="FFFFFF"/>
                </a:solidFill>
                <a:latin typeface="华文中宋" panose="02010600040101010101" pitchFamily="2" charset="-122"/>
                <a:ea typeface="华文中宋" panose="02010600040101010101" pitchFamily="2" charset="-122"/>
                <a:cs typeface="Times New Roman" panose="02020603050405020304" pitchFamily="18" charset="0"/>
              </a:rPr>
              <a:t>卡口数据</a:t>
            </a:r>
          </a:p>
        </p:txBody>
      </p:sp>
      <p:pic>
        <p:nvPicPr>
          <p:cNvPr id="9228" name="Picture 24" descr="查看源图像"/>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1050" y="928688"/>
            <a:ext cx="2624138"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
          <p:cNvSpPr txBox="1">
            <a:spLocks noChangeArrowheads="1"/>
          </p:cNvSpPr>
          <p:nvPr/>
        </p:nvSpPr>
        <p:spPr bwMode="auto">
          <a:xfrm>
            <a:off x="6243638" y="5372100"/>
            <a:ext cx="2635250" cy="373063"/>
          </a:xfrm>
          <a:prstGeom prst="roundRect">
            <a:avLst/>
          </a:prstGeom>
          <a:solidFill>
            <a:srgbClr val="333399"/>
          </a:solidFill>
          <a:ln w="9525">
            <a:noFill/>
            <a:miter lim="800000"/>
          </a:ln>
        </p:spPr>
        <p:txBody>
          <a:bodyPr>
            <a:spAutoFit/>
          </a:bodyPr>
          <a:lstStyle/>
          <a:p>
            <a:pPr algn="ctr">
              <a:lnSpc>
                <a:spcPct val="125000"/>
              </a:lnSpc>
              <a:buClr>
                <a:srgbClr val="C00000"/>
              </a:buClr>
              <a:defRPr/>
            </a:pPr>
            <a:r>
              <a:rPr lang="en-US" altLang="zh-CN" sz="1400" b="1" kern="0" dirty="0">
                <a:solidFill>
                  <a:srgbClr val="FFFFFF"/>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1400" b="1" kern="0" dirty="0">
                <a:solidFill>
                  <a:srgbClr val="FFFFFF"/>
                </a:solidFill>
                <a:latin typeface="华文中宋" panose="02010600040101010101" pitchFamily="2" charset="-122"/>
                <a:ea typeface="华文中宋" panose="02010600040101010101" pitchFamily="2" charset="-122"/>
                <a:cs typeface="Times New Roman" panose="02020603050405020304" pitchFamily="18" charset="0"/>
              </a:rPr>
              <a:t>手机信令数据</a:t>
            </a:r>
          </a:p>
        </p:txBody>
      </p:sp>
      <p:pic>
        <p:nvPicPr>
          <p:cNvPr id="4915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038" y="4105275"/>
            <a:ext cx="2747962"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3638" y="3959225"/>
            <a:ext cx="2630487"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箭头: 下 13"/>
          <p:cNvSpPr/>
          <p:nvPr/>
        </p:nvSpPr>
        <p:spPr>
          <a:xfrm>
            <a:off x="4364038" y="3079750"/>
            <a:ext cx="530225" cy="550863"/>
          </a:xfrm>
          <a:prstGeom prst="downArrow">
            <a:avLst/>
          </a:prstGeom>
          <a:solidFill>
            <a:schemeClr val="accent6">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中宋" panose="02010600040101010101" pitchFamily="2" charset="-122"/>
              <a:ea typeface="华文中宋" panose="02010600040101010101" pitchFamily="2" charset="-122"/>
            </a:endParaRPr>
          </a:p>
        </p:txBody>
      </p:sp>
      <p:grpSp>
        <p:nvGrpSpPr>
          <p:cNvPr id="3" name="组合 2"/>
          <p:cNvGrpSpPr>
            <a:grpSpLocks/>
          </p:cNvGrpSpPr>
          <p:nvPr/>
        </p:nvGrpSpPr>
        <p:grpSpPr bwMode="auto">
          <a:xfrm>
            <a:off x="3275013" y="3789363"/>
            <a:ext cx="2678112" cy="1955800"/>
            <a:chOff x="3275453" y="4337050"/>
            <a:chExt cx="2677672" cy="1955800"/>
          </a:xfrm>
        </p:grpSpPr>
        <p:sp>
          <p:nvSpPr>
            <p:cNvPr id="22" name="TextBox 1"/>
            <p:cNvSpPr txBox="1">
              <a:spLocks noChangeArrowheads="1"/>
            </p:cNvSpPr>
            <p:nvPr/>
          </p:nvSpPr>
          <p:spPr bwMode="auto">
            <a:xfrm>
              <a:off x="3310372" y="5919787"/>
              <a:ext cx="2642753" cy="373063"/>
            </a:xfrm>
            <a:prstGeom prst="roundRect">
              <a:avLst/>
            </a:prstGeom>
            <a:solidFill>
              <a:srgbClr val="333399"/>
            </a:solidFill>
            <a:ln w="9525">
              <a:noFill/>
              <a:miter lim="800000"/>
            </a:ln>
          </p:spPr>
          <p:txBody>
            <a:bodyPr>
              <a:spAutoFit/>
            </a:bodyPr>
            <a:lstStyle/>
            <a:p>
              <a:pPr algn="ctr">
                <a:lnSpc>
                  <a:spcPct val="125000"/>
                </a:lnSpc>
                <a:buClr>
                  <a:srgbClr val="C00000"/>
                </a:buClr>
                <a:defRPr/>
              </a:pPr>
              <a:r>
                <a:rPr lang="en-US" altLang="zh-CN" sz="1400" b="1" kern="0" dirty="0">
                  <a:solidFill>
                    <a:srgbClr val="FFFFFF"/>
                  </a:solidFill>
                  <a:latin typeface="华文中宋" panose="02010600040101010101" pitchFamily="2" charset="-122"/>
                  <a:ea typeface="华文中宋" panose="02010600040101010101" pitchFamily="2" charset="-122"/>
                  <a:cs typeface="Times New Roman" panose="02020603050405020304" pitchFamily="18" charset="0"/>
                </a:rPr>
                <a:t> GPS</a:t>
              </a:r>
              <a:r>
                <a:rPr lang="zh-CN" altLang="en-US" sz="1400" b="1" kern="0" dirty="0">
                  <a:solidFill>
                    <a:srgbClr val="FFFFFF"/>
                  </a:solidFill>
                  <a:latin typeface="华文中宋" panose="02010600040101010101" pitchFamily="2" charset="-122"/>
                  <a:ea typeface="华文中宋" panose="02010600040101010101" pitchFamily="2" charset="-122"/>
                  <a:cs typeface="Times New Roman" panose="02020603050405020304" pitchFamily="18" charset="0"/>
                </a:rPr>
                <a:t>数据</a:t>
              </a:r>
            </a:p>
          </p:txBody>
        </p:sp>
        <p:pic>
          <p:nvPicPr>
            <p:cNvPr id="9237" name="图片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11525" y="4337050"/>
              <a:ext cx="2641600"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8" name="Picture 22" descr="查看源图像"/>
            <p:cNvPicPr>
              <a:picLocks noChangeAspect="1" noChangeArrowheads="1"/>
            </p:cNvPicPr>
            <p:nvPr/>
          </p:nvPicPr>
          <p:blipFill>
            <a:blip r:embed="rId10">
              <a:extLst>
                <a:ext uri="{28A0092B-C50C-407E-A947-70E740481C1C}">
                  <a14:useLocalDpi xmlns:a14="http://schemas.microsoft.com/office/drawing/2010/main" val="0"/>
                </a:ext>
              </a:extLst>
            </a:blip>
            <a:srcRect b="23326"/>
            <a:stretch>
              <a:fillRect/>
            </a:stretch>
          </p:blipFill>
          <p:spPr bwMode="auto">
            <a:xfrm>
              <a:off x="3275453" y="4503697"/>
              <a:ext cx="2677672" cy="1416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文本框 24"/>
          <p:cNvSpPr txBox="1">
            <a:spLocks noChangeArrowheads="1"/>
          </p:cNvSpPr>
          <p:nvPr/>
        </p:nvSpPr>
        <p:spPr bwMode="auto">
          <a:xfrm>
            <a:off x="4894263" y="2997200"/>
            <a:ext cx="28463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a:latin typeface="华文中宋" panose="02010600040101010101" pitchFamily="2" charset="-122"/>
                <a:ea typeface="华文中宋" panose="02010600040101010101" pitchFamily="2" charset="-122"/>
                <a:cs typeface="Times New Roman" panose="02020603050405020304" pitchFamily="18" charset="0"/>
              </a:rPr>
              <a:t>传感器技术</a:t>
            </a:r>
            <a:r>
              <a:rPr lang="zh-CN" altLang="en-US">
                <a:latin typeface="华文中宋" panose="02010600040101010101" pitchFamily="2" charset="-122"/>
                <a:ea typeface="华文中宋" panose="02010600040101010101" pitchFamily="2" charset="-122"/>
                <a:cs typeface="Times New Roman" panose="02020603050405020304" pitchFamily="18" charset="0"/>
              </a:rPr>
              <a:t>、</a:t>
            </a:r>
            <a:r>
              <a:rPr lang="zh-CN" altLang="zh-CN">
                <a:latin typeface="华文中宋" panose="02010600040101010101" pitchFamily="2" charset="-122"/>
                <a:ea typeface="华文中宋" panose="02010600040101010101" pitchFamily="2" charset="-122"/>
                <a:cs typeface="Times New Roman" panose="02020603050405020304" pitchFamily="18" charset="0"/>
              </a:rPr>
              <a:t>通信技术</a:t>
            </a:r>
            <a:r>
              <a:rPr lang="zh-CN" altLang="en-US">
                <a:latin typeface="华文中宋" panose="02010600040101010101" pitchFamily="2" charset="-122"/>
                <a:ea typeface="华文中宋" panose="02010600040101010101" pitchFamily="2" charset="-122"/>
                <a:cs typeface="Times New Roman" panose="02020603050405020304" pitchFamily="18" charset="0"/>
              </a:rPr>
              <a:t>、图像识别等技术的发展</a:t>
            </a:r>
          </a:p>
        </p:txBody>
      </p:sp>
      <p:sp>
        <p:nvSpPr>
          <p:cNvPr id="26" name="文本框 25"/>
          <p:cNvSpPr txBox="1">
            <a:spLocks noChangeArrowheads="1"/>
          </p:cNvSpPr>
          <p:nvPr/>
        </p:nvSpPr>
        <p:spPr bwMode="auto">
          <a:xfrm>
            <a:off x="2195513" y="5900738"/>
            <a:ext cx="5160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ea typeface="华文中宋" panose="02010600040101010101" pitchFamily="2" charset="-122"/>
                <a:cs typeface="Times New Roman" panose="02020603050405020304" pitchFamily="18" charset="0"/>
              </a:rPr>
              <a:t>为利用</a:t>
            </a:r>
            <a:r>
              <a:rPr lang="zh-CN" altLang="en-US">
                <a:solidFill>
                  <a:srgbClr val="C00000"/>
                </a:solidFill>
                <a:ea typeface="华文中宋" panose="02010600040101010101" pitchFamily="2" charset="-122"/>
                <a:cs typeface="Times New Roman" panose="02020603050405020304" pitchFamily="18" charset="0"/>
              </a:rPr>
              <a:t>车辆轨迹数据</a:t>
            </a:r>
            <a:r>
              <a:rPr lang="zh-CN" altLang="en-US">
                <a:ea typeface="华文中宋" panose="02010600040101010101" pitchFamily="2" charset="-122"/>
                <a:cs typeface="Times New Roman" panose="02020603050405020304" pitchFamily="18" charset="0"/>
              </a:rPr>
              <a:t>进行交通信号控制</a:t>
            </a:r>
            <a:r>
              <a:rPr lang="zh-CN" altLang="en-US">
                <a:solidFill>
                  <a:srgbClr val="C00000"/>
                </a:solidFill>
                <a:ea typeface="华文中宋" panose="02010600040101010101" pitchFamily="2" charset="-122"/>
                <a:cs typeface="Times New Roman" panose="02020603050405020304" pitchFamily="18" charset="0"/>
              </a:rPr>
              <a:t>提供条件</a:t>
            </a:r>
            <a:endParaRPr lang="zh-CN" altLang="en-US">
              <a:solidFill>
                <a:srgbClr val="C00000"/>
              </a:solidFill>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8"/>
    </mc:Choice>
    <mc:Fallback xmlns="">
      <p:transition spd="slow" advTm="208"/>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1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14" grpId="0" animBg="1" autoUpdateAnimBg="0"/>
      <p:bldP spid="25"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4294967295"/>
          </p:nvPr>
        </p:nvSpPr>
        <p:spPr bwMode="auto">
          <a:xfrm>
            <a:off x="395288" y="742950"/>
            <a:ext cx="8208962" cy="5565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a:lnSpc>
                <a:spcPct val="150000"/>
              </a:lnSpc>
              <a:buFontTx/>
              <a:buNone/>
            </a:pPr>
            <a:r>
              <a:rPr lang="zh-CN" altLang="en-US" sz="2400" b="1" dirty="0">
                <a:latin typeface="Times New Roman" panose="02020603050405020304" pitchFamily="18" charset="0"/>
                <a:ea typeface="华文中宋" panose="02010600040101010101" pitchFamily="2" charset="-122"/>
                <a:cs typeface="Times New Roman" panose="02020603050405020304" pitchFamily="18" charset="0"/>
              </a:rPr>
              <a:t>创新点</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0" indent="0" algn="just">
              <a:lnSpc>
                <a:spcPct val="300000"/>
              </a:lnSpc>
              <a:buFontTx/>
              <a:buNone/>
            </a:pP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Rectangle 2"/>
          <p:cNvSpPr txBox="1">
            <a:spLocks noChangeArrowheads="1"/>
          </p:cNvSpPr>
          <p:nvPr/>
        </p:nvSpPr>
        <p:spPr bwMode="auto">
          <a:xfrm>
            <a:off x="468313" y="1414463"/>
            <a:ext cx="8135937" cy="53276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457200" hangingPunct="1">
              <a:lnSpc>
                <a:spcPct val="150000"/>
              </a:lnSpc>
              <a:buFontTx/>
              <a:buNone/>
              <a:defRPr/>
            </a:pPr>
            <a:r>
              <a:rPr lang="en-US" altLang="zh-CN" sz="2000" dirty="0">
                <a:latin typeface="Times New Roman" pitchFamily="18" charset="0"/>
                <a:ea typeface="华文中宋" pitchFamily="2" charset="-122"/>
                <a:cs typeface="Times New Roman" pitchFamily="18" charset="0"/>
              </a:rPr>
              <a:t>1</a:t>
            </a:r>
            <a:r>
              <a:rPr lang="zh-CN" altLang="en-US" sz="2000" dirty="0">
                <a:latin typeface="Times New Roman" pitchFamily="18" charset="0"/>
                <a:ea typeface="华文中宋" pitchFamily="2" charset="-122"/>
                <a:cs typeface="Times New Roman" pitchFamily="18" charset="0"/>
              </a:rPr>
              <a:t>）提出了</a:t>
            </a:r>
            <a:r>
              <a:rPr lang="zh-CN" altLang="en-US" sz="2000" dirty="0">
                <a:solidFill>
                  <a:srgbClr val="C00000"/>
                </a:solidFill>
                <a:latin typeface="Times New Roman" pitchFamily="18" charset="0"/>
                <a:ea typeface="华文中宋" pitchFamily="2" charset="-122"/>
                <a:cs typeface="Times New Roman" pitchFamily="18" charset="0"/>
              </a:rPr>
              <a:t>协调路径、协调路径链、协调路径集</a:t>
            </a:r>
            <a:r>
              <a:rPr lang="zh-CN" altLang="en-US" sz="2000" dirty="0">
                <a:latin typeface="Times New Roman" pitchFamily="18" charset="0"/>
                <a:ea typeface="华文中宋" pitchFamily="2" charset="-122"/>
                <a:cs typeface="Times New Roman" pitchFamily="18" charset="0"/>
              </a:rPr>
              <a:t>以及</a:t>
            </a:r>
            <a:r>
              <a:rPr lang="zh-CN" altLang="en-US" sz="2000" dirty="0">
                <a:solidFill>
                  <a:srgbClr val="C00000"/>
                </a:solidFill>
                <a:latin typeface="Times New Roman" pitchFamily="18" charset="0"/>
                <a:ea typeface="华文中宋" pitchFamily="2" charset="-122"/>
                <a:cs typeface="Times New Roman" pitchFamily="18" charset="0"/>
              </a:rPr>
              <a:t>父路径和子路径</a:t>
            </a:r>
            <a:r>
              <a:rPr lang="zh-CN" altLang="en-US" sz="2000" dirty="0">
                <a:latin typeface="Times New Roman" pitchFamily="18" charset="0"/>
                <a:ea typeface="华文中宋" pitchFamily="2" charset="-122"/>
                <a:cs typeface="Times New Roman" pitchFamily="18" charset="0"/>
              </a:rPr>
              <a:t>这两组新概念，构建了一种基于协调路径的模块化区域交通协调控制结构，能够更加细微地考虑到控制区域内每一条有向路线</a:t>
            </a:r>
            <a:r>
              <a:rPr lang="zh-CN" altLang="en-US" sz="2000" dirty="0">
                <a:solidFill>
                  <a:srgbClr val="C00000"/>
                </a:solidFill>
                <a:latin typeface="Times New Roman" pitchFamily="18" charset="0"/>
                <a:ea typeface="华文中宋" pitchFamily="2" charset="-122"/>
                <a:cs typeface="Times New Roman" pitchFamily="18" charset="0"/>
              </a:rPr>
              <a:t>协调控制需求</a:t>
            </a:r>
            <a:r>
              <a:rPr lang="zh-CN" altLang="en-US" sz="2000" dirty="0">
                <a:latin typeface="Times New Roman" pitchFamily="18" charset="0"/>
                <a:ea typeface="华文中宋" pitchFamily="2" charset="-122"/>
                <a:cs typeface="Times New Roman" pitchFamily="18" charset="0"/>
              </a:rPr>
              <a:t>。</a:t>
            </a:r>
          </a:p>
          <a:p>
            <a:pPr marL="0" indent="457200" hangingPunct="1">
              <a:lnSpc>
                <a:spcPct val="150000"/>
              </a:lnSpc>
              <a:buFontTx/>
              <a:buNone/>
              <a:defRPr/>
            </a:pPr>
            <a:r>
              <a:rPr lang="en-US" altLang="zh-CN" sz="2000" dirty="0">
                <a:latin typeface="Times New Roman" pitchFamily="18" charset="0"/>
                <a:ea typeface="华文中宋" pitchFamily="2" charset="-122"/>
                <a:cs typeface="Times New Roman" pitchFamily="18" charset="0"/>
              </a:rPr>
              <a:t>2</a:t>
            </a:r>
            <a:r>
              <a:rPr lang="zh-CN" altLang="en-US" sz="2000" dirty="0">
                <a:latin typeface="Times New Roman" pitchFamily="18" charset="0"/>
                <a:ea typeface="华文中宋" pitchFamily="2" charset="-122"/>
                <a:cs typeface="Times New Roman" pitchFamily="18" charset="0"/>
              </a:rPr>
              <a:t>）提出了基于</a:t>
            </a:r>
            <a:r>
              <a:rPr lang="zh-CN" altLang="en-US" sz="2000" dirty="0">
                <a:solidFill>
                  <a:srgbClr val="C00000"/>
                </a:solidFill>
                <a:latin typeface="Times New Roman" pitchFamily="18" charset="0"/>
                <a:ea typeface="华文中宋" pitchFamily="2" charset="-122"/>
                <a:cs typeface="Times New Roman" pitchFamily="18" charset="0"/>
              </a:rPr>
              <a:t>路径链长度及其交通量大小</a:t>
            </a:r>
            <a:r>
              <a:rPr lang="zh-CN" altLang="en-US" sz="2000" dirty="0">
                <a:latin typeface="Times New Roman" pitchFamily="18" charset="0"/>
                <a:ea typeface="华文中宋" pitchFamily="2" charset="-122"/>
                <a:cs typeface="Times New Roman" pitchFamily="18" charset="0"/>
              </a:rPr>
              <a:t>的协调路径集优选方法，为区域协调控制对象的选取提供了一套新方法</a:t>
            </a:r>
            <a:r>
              <a:rPr lang="en-US" altLang="zh-CN" sz="2000" dirty="0">
                <a:latin typeface="Times New Roman" pitchFamily="18" charset="0"/>
                <a:ea typeface="华文中宋" pitchFamily="2" charset="-122"/>
                <a:cs typeface="Times New Roman" pitchFamily="18" charset="0"/>
              </a:rPr>
              <a:t>;</a:t>
            </a:r>
          </a:p>
          <a:p>
            <a:pPr marL="0" indent="457200" hangingPunct="1">
              <a:lnSpc>
                <a:spcPct val="150000"/>
              </a:lnSpc>
              <a:buFontTx/>
              <a:buNone/>
              <a:defRPr/>
            </a:pPr>
            <a:r>
              <a:rPr lang="en-US" altLang="zh-CN" sz="2000" dirty="0">
                <a:latin typeface="Times New Roman" pitchFamily="18" charset="0"/>
                <a:ea typeface="华文中宋" pitchFamily="2" charset="-122"/>
                <a:cs typeface="Times New Roman" pitchFamily="18" charset="0"/>
              </a:rPr>
              <a:t>3</a:t>
            </a:r>
            <a:r>
              <a:rPr lang="zh-CN" altLang="en-US" sz="2000" dirty="0">
                <a:latin typeface="Times New Roman" pitchFamily="18" charset="0"/>
                <a:ea typeface="华文中宋" pitchFamily="2" charset="-122"/>
                <a:cs typeface="Times New Roman" pitchFamily="18" charset="0"/>
              </a:rPr>
              <a:t>）提出了一种</a:t>
            </a:r>
            <a:r>
              <a:rPr lang="zh-CN" altLang="en-US" sz="2000" dirty="0">
                <a:solidFill>
                  <a:srgbClr val="C00000"/>
                </a:solidFill>
                <a:latin typeface="Times New Roman" pitchFamily="18" charset="0"/>
                <a:ea typeface="华文中宋" pitchFamily="2" charset="-122"/>
                <a:cs typeface="Times New Roman" pitchFamily="18" charset="0"/>
              </a:rPr>
              <a:t>自上而下</a:t>
            </a:r>
            <a:r>
              <a:rPr lang="zh-CN" altLang="en-US" sz="2000" dirty="0">
                <a:latin typeface="Times New Roman" pitchFamily="18" charset="0"/>
                <a:ea typeface="华文中宋" pitchFamily="2" charset="-122"/>
                <a:cs typeface="Times New Roman" pitchFamily="18" charset="0"/>
              </a:rPr>
              <a:t>的信号协调设计理念，从路网层面出发，将</a:t>
            </a:r>
            <a:r>
              <a:rPr lang="zh-CN" altLang="en-US" sz="2000" dirty="0">
                <a:solidFill>
                  <a:srgbClr val="C00000"/>
                </a:solidFill>
                <a:latin typeface="Times New Roman" pitchFamily="18" charset="0"/>
                <a:ea typeface="华文中宋" pitchFamily="2" charset="-122"/>
                <a:cs typeface="Times New Roman" pitchFamily="18" charset="0"/>
              </a:rPr>
              <a:t>协调路径集</a:t>
            </a:r>
            <a:r>
              <a:rPr lang="zh-CN" altLang="en-US" sz="2000" dirty="0">
                <a:latin typeface="Times New Roman" pitchFamily="18" charset="0"/>
                <a:ea typeface="华文中宋" pitchFamily="2" charset="-122"/>
                <a:cs typeface="Times New Roman" pitchFamily="18" charset="0"/>
              </a:rPr>
              <a:t>作为协调对象进行交通信号协调控制方案的顶层优化设计，实现路网整体运行效果的</a:t>
            </a:r>
            <a:r>
              <a:rPr lang="zh-CN" altLang="en-US" sz="2000" dirty="0">
                <a:solidFill>
                  <a:srgbClr val="C00000"/>
                </a:solidFill>
                <a:latin typeface="Times New Roman" pitchFamily="18" charset="0"/>
                <a:ea typeface="华文中宋" pitchFamily="2" charset="-122"/>
                <a:cs typeface="Times New Roman" pitchFamily="18" charset="0"/>
              </a:rPr>
              <a:t>全局最优</a:t>
            </a:r>
            <a:r>
              <a:rPr lang="zh-CN" altLang="en-US" sz="2000" dirty="0">
                <a:latin typeface="Times New Roman" pitchFamily="18" charset="0"/>
                <a:ea typeface="华文中宋" pitchFamily="2" charset="-122"/>
                <a:cs typeface="Times New Roman" pitchFamily="18" charset="0"/>
              </a:rPr>
              <a:t>。</a:t>
            </a:r>
          </a:p>
          <a:p>
            <a:pPr marL="0" indent="0" algn="just">
              <a:lnSpc>
                <a:spcPct val="300000"/>
              </a:lnSpc>
              <a:buFontTx/>
              <a:buNone/>
              <a:defRPr/>
            </a:pPr>
            <a:endParaRPr lang="en-US" altLang="zh-CN" sz="2000" kern="0"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6861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4163" y="5202238"/>
            <a:ext cx="844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总结与展望</a:t>
            </a:r>
            <a:endParaRPr lang="en-US" altLang="zh-CN" kern="0" dirty="0">
              <a:effectLst/>
              <a:ea typeface="华文中宋" panose="0201060004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4294967295"/>
          </p:nvPr>
        </p:nvSpPr>
        <p:spPr bwMode="auto">
          <a:xfrm>
            <a:off x="395288" y="742950"/>
            <a:ext cx="8208962" cy="5565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ctr">
              <a:lnSpc>
                <a:spcPct val="150000"/>
              </a:lnSpc>
              <a:buFontTx/>
              <a:buNone/>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研究展望</a:t>
            </a:r>
            <a:endParaRPr lang="en-US" altLang="zh-CN" sz="240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Rectangle 2"/>
          <p:cNvSpPr txBox="1">
            <a:spLocks noChangeArrowheads="1"/>
          </p:cNvSpPr>
          <p:nvPr/>
        </p:nvSpPr>
        <p:spPr bwMode="auto">
          <a:xfrm>
            <a:off x="468313" y="1414463"/>
            <a:ext cx="8135937" cy="53276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457200" hangingPunct="1">
              <a:lnSpc>
                <a:spcPct val="150000"/>
              </a:lnSpc>
              <a:buFontTx/>
              <a:buNone/>
              <a:defRPr/>
            </a:pPr>
            <a:r>
              <a:rPr lang="en-US" altLang="zh-CN" sz="2000" dirty="0">
                <a:latin typeface="Times New Roman" pitchFamily="18" charset="0"/>
                <a:ea typeface="华文中宋" pitchFamily="2" charset="-122"/>
                <a:cs typeface="Times New Roman" pitchFamily="18" charset="0"/>
              </a:rPr>
              <a:t>1</a:t>
            </a:r>
            <a:r>
              <a:rPr lang="zh-CN" altLang="en-US" sz="2000" dirty="0">
                <a:latin typeface="Times New Roman" pitchFamily="18" charset="0"/>
                <a:ea typeface="华文中宋" pitchFamily="2" charset="-122"/>
                <a:cs typeface="Times New Roman" pitchFamily="18" charset="0"/>
              </a:rPr>
              <a:t>）如何对非协调路径集上的交叉口进行信号优化，进一步建立更加完整的区域交通绿波协调优化模型，是本文后续需要研究的重要问题。</a:t>
            </a:r>
          </a:p>
          <a:p>
            <a:pPr marL="0" indent="457200" hangingPunct="1">
              <a:lnSpc>
                <a:spcPct val="150000"/>
              </a:lnSpc>
              <a:buFontTx/>
              <a:buNone/>
              <a:defRPr/>
            </a:pPr>
            <a:r>
              <a:rPr lang="en-US" altLang="zh-CN" sz="2000" dirty="0">
                <a:latin typeface="Times New Roman" pitchFamily="18" charset="0"/>
                <a:ea typeface="华文中宋" pitchFamily="2" charset="-122"/>
                <a:cs typeface="Times New Roman" pitchFamily="18" charset="0"/>
              </a:rPr>
              <a:t>2</a:t>
            </a:r>
            <a:r>
              <a:rPr lang="zh-CN" altLang="en-US" sz="2000" dirty="0">
                <a:latin typeface="Times New Roman" pitchFamily="18" charset="0"/>
                <a:ea typeface="华文中宋" pitchFamily="2" charset="-122"/>
                <a:cs typeface="Times New Roman" pitchFamily="18" charset="0"/>
              </a:rPr>
              <a:t>）在建立模型的同时，如何进一步提升模型的求解速度，是本文后续研究所需解决的重要问题。</a:t>
            </a:r>
          </a:p>
          <a:p>
            <a:pPr marL="0" indent="457200" hangingPunct="1">
              <a:lnSpc>
                <a:spcPct val="150000"/>
              </a:lnSpc>
              <a:buFontTx/>
              <a:buNone/>
              <a:defRPr/>
            </a:pPr>
            <a:r>
              <a:rPr lang="en-US" altLang="zh-CN" sz="2000" dirty="0">
                <a:latin typeface="Times New Roman" pitchFamily="18" charset="0"/>
                <a:ea typeface="华文中宋" pitchFamily="2" charset="-122"/>
                <a:cs typeface="Times New Roman" pitchFamily="18" charset="0"/>
              </a:rPr>
              <a:t>3</a:t>
            </a:r>
            <a:r>
              <a:rPr lang="zh-CN" altLang="en-US" sz="2000" dirty="0">
                <a:latin typeface="Times New Roman" pitchFamily="18" charset="0"/>
                <a:ea typeface="华文中宋" pitchFamily="2" charset="-122"/>
                <a:cs typeface="Times New Roman" pitchFamily="18" charset="0"/>
              </a:rPr>
              <a:t>）如何利用路网协调路径集控制效果的综合评价，在实现对协调路径集选取与路网信号协调设计的综合评价的同时，进一步修正和标定控制模型的结构与参数，是本文后续需要研究的重要问题。</a:t>
            </a:r>
          </a:p>
          <a:p>
            <a:pPr marL="0" indent="0" algn="just">
              <a:lnSpc>
                <a:spcPct val="300000"/>
              </a:lnSpc>
              <a:buFontTx/>
              <a:buNone/>
              <a:defRPr/>
            </a:pPr>
            <a:endParaRPr lang="en-US" altLang="zh-CN" sz="2000" kern="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7"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总结与展望</a:t>
            </a:r>
            <a:endParaRPr lang="en-US" altLang="zh-CN" kern="0" dirty="0">
              <a:effectLst/>
              <a:ea typeface="华文中宋" panose="0201060004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Group 5"/>
          <p:cNvGraphicFramePr>
            <a:graphicFrameLocks/>
          </p:cNvGraphicFramePr>
          <p:nvPr/>
        </p:nvGraphicFramePr>
        <p:xfrm>
          <a:off x="360363" y="836613"/>
          <a:ext cx="8532813" cy="5305423"/>
        </p:xfrm>
        <a:graphic>
          <a:graphicData uri="http://schemas.openxmlformats.org/drawingml/2006/table">
            <a:tbl>
              <a:tblPr/>
              <a:tblGrid>
                <a:gridCol w="516990">
                  <a:extLst>
                    <a:ext uri="{9D8B030D-6E8A-4147-A177-3AD203B41FA5}">
                      <a16:colId xmlns:a16="http://schemas.microsoft.com/office/drawing/2014/main" val="20000"/>
                    </a:ext>
                  </a:extLst>
                </a:gridCol>
                <a:gridCol w="3993773">
                  <a:extLst>
                    <a:ext uri="{9D8B030D-6E8A-4147-A177-3AD203B41FA5}">
                      <a16:colId xmlns:a16="http://schemas.microsoft.com/office/drawing/2014/main" val="20001"/>
                    </a:ext>
                  </a:extLst>
                </a:gridCol>
                <a:gridCol w="1531672">
                  <a:extLst>
                    <a:ext uri="{9D8B030D-6E8A-4147-A177-3AD203B41FA5}">
                      <a16:colId xmlns:a16="http://schemas.microsoft.com/office/drawing/2014/main" val="20002"/>
                    </a:ext>
                  </a:extLst>
                </a:gridCol>
                <a:gridCol w="1373809">
                  <a:extLst>
                    <a:ext uri="{9D8B030D-6E8A-4147-A177-3AD203B41FA5}">
                      <a16:colId xmlns:a16="http://schemas.microsoft.com/office/drawing/2014/main" val="20003"/>
                    </a:ext>
                  </a:extLst>
                </a:gridCol>
                <a:gridCol w="1116569">
                  <a:extLst>
                    <a:ext uri="{9D8B030D-6E8A-4147-A177-3AD203B41FA5}">
                      <a16:colId xmlns:a16="http://schemas.microsoft.com/office/drawing/2014/main" val="20004"/>
                    </a:ext>
                  </a:extLst>
                </a:gridCol>
              </a:tblGrid>
              <a:tr h="453286">
                <a:tc gridSpan="5">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论文</a:t>
                      </a:r>
                    </a:p>
                  </a:txBody>
                  <a:tcPr marL="0" marR="0" marT="0" marB="0" anchor="ctr" horzOverflow="overflow">
                    <a:lnL cap="flat">
                      <a:noFill/>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400" b="1" i="0" u="none" strike="noStrike" cap="none" normalizeH="0" baseline="0">
                        <a:ln>
                          <a:noFill/>
                        </a:ln>
                        <a:solidFill>
                          <a:srgbClr val="FF0000"/>
                        </a:solidFill>
                        <a:effectLst/>
                        <a:latin typeface="Calibri" panose="020F0502020204030204" pitchFamily="34" charset="0"/>
                        <a:ea typeface="华文中宋" panose="02010600040101010101"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hMerge="1">
                  <a:txBody>
                    <a:bodyPr/>
                    <a:lstStyle/>
                    <a:p>
                      <a:endParaRPr lang="zh-CN" altLang="en-US"/>
                    </a:p>
                  </a:txBody>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400" b="1" i="0" u="none" strike="noStrike" cap="none" normalizeH="0" baseline="0" dirty="0">
                        <a:ln>
                          <a:noFill/>
                        </a:ln>
                        <a:solidFill>
                          <a:srgbClr val="FF0000"/>
                        </a:solidFill>
                        <a:effectLst/>
                        <a:latin typeface="华文中宋" panose="02010600040101010101" pitchFamily="2" charset="-122"/>
                        <a:ea typeface="华文中宋" panose="02010600040101010101" pitchFamily="2" charset="-122"/>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0"/>
                  </a:ext>
                </a:extLst>
              </a:tr>
              <a:tr h="554497">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序号</a:t>
                      </a: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题目</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发表/投稿刊物</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作者排序</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（不含导师）</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刊物级别</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6534">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rPr>
                        <a:t>1</a:t>
                      </a: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基于</a:t>
                      </a:r>
                      <a:r>
                        <a:rPr kumimoji="0" lang="en-US"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k</a:t>
                      </a: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近邻回归的区域聚集人数组合预测方法</a:t>
                      </a:r>
                      <a:endParaRPr kumimoji="0" lang="zh-CN"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rPr>
                        <a:t>吉林大学学报</a:t>
                      </a:r>
                      <a:endParaRPr kumimoji="0" lang="en-US" altLang="zh-CN"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rPr>
                        <a:t>（工学版）</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600" b="0" i="0" u="none" strike="noStrike" cap="none" normalizeH="0" baseline="0" dirty="0" err="1">
                          <a:ln>
                            <a:noFill/>
                          </a:ln>
                          <a:solidFill>
                            <a:srgbClr val="C00000"/>
                          </a:solidFill>
                          <a:effectLst/>
                          <a:latin typeface="Times New Roman" panose="02020603050405020304" pitchFamily="18" charset="0"/>
                          <a:ea typeface="华文中宋" panose="02010600040101010101" pitchFamily="2" charset="-122"/>
                        </a:rPr>
                        <a:t>EI</a:t>
                      </a:r>
                      <a:r>
                        <a:rPr kumimoji="0" lang="zh-CN" altLang="en-US" sz="1600" b="0" i="0" u="none" strike="noStrike" kern="1200" cap="none" spc="0" normalizeH="0" baseline="0" noProof="0" dirty="0">
                          <a:ln>
                            <a:noFill/>
                          </a:ln>
                          <a:solidFill>
                            <a:srgbClr val="000066"/>
                          </a:solidFill>
                          <a:effectLst/>
                          <a:uLnTx/>
                          <a:uFillTx/>
                          <a:latin typeface="Times New Roman" panose="02020603050405020304" pitchFamily="18" charset="0"/>
                          <a:ea typeface="华文中宋" panose="02010600040101010101" pitchFamily="2" charset="-122"/>
                          <a:cs typeface="+mn-cs"/>
                        </a:rPr>
                        <a:t>(录用) </a:t>
                      </a:r>
                      <a:endPar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6915">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rPr>
                        <a:t>2</a:t>
                      </a: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rPr>
                        <a:t>区域交通协调路径集的构成及优选方法</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rPr>
                        <a:t>同济大学学报</a:t>
                      </a:r>
                      <a:endParaRPr kumimoji="0" lang="en-US" altLang="zh-CN"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rPr>
                        <a:t>（自然科学报）</a:t>
                      </a:r>
                      <a:endParaRPr kumimoji="0" lang="zh-CN" altLang="zh-CN"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EI</a:t>
                      </a:r>
                      <a:r>
                        <a:rPr kumimoji="0" lang="zh-CN" altLang="en-US" sz="1600" b="0" i="0" u="none" strike="noStrike" kern="1200" cap="none" spc="0" normalizeH="0" baseline="0" noProof="0" dirty="0">
                          <a:ln>
                            <a:noFill/>
                          </a:ln>
                          <a:solidFill>
                            <a:srgbClr val="000066"/>
                          </a:solidFill>
                          <a:effectLst/>
                          <a:uLnTx/>
                          <a:uFillTx/>
                          <a:latin typeface="Times New Roman" panose="02020603050405020304" pitchFamily="18" charset="0"/>
                          <a:ea typeface="华文中宋" panose="02010600040101010101" pitchFamily="2" charset="-122"/>
                          <a:cs typeface="+mn-cs"/>
                        </a:rPr>
                        <a:t>(审稿中)</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9524">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rPr>
                        <a:t>3</a:t>
                      </a: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信号控制下路段交通承载能力计算</a:t>
                      </a:r>
                      <a:endParaRPr kumimoji="0" lang="en-US"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及交叉口配时优化模型</a:t>
                      </a:r>
                      <a:endParaRPr kumimoji="0" lang="zh-CN"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sym typeface="Arial" panose="020B0604020202020204" pitchFamily="34" charset="0"/>
                        </a:rPr>
                        <a:t>东南大学学报</a:t>
                      </a:r>
                      <a:endParaRPr kumimoji="0" lang="en-US" altLang="zh-CN"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sym typeface="Arial" panose="020B0604020202020204" pitchFamily="34"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sym typeface="Arial" panose="020B0604020202020204" pitchFamily="34" charset="0"/>
                        </a:rPr>
                        <a:t>（自然科学报）</a:t>
                      </a:r>
                      <a:endParaRPr kumimoji="0" lang="zh-CN" altLang="zh-CN"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sym typeface="Arial" panose="020B0604020202020204" pitchFamily="34" charset="0"/>
                        </a:rPr>
                        <a:t>2</a:t>
                      </a:r>
                      <a:endPar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EI</a:t>
                      </a:r>
                      <a:r>
                        <a:rPr kumimoji="0" lang="zh-CN" altLang="en-US" sz="1600" b="0" i="0" u="none" strike="noStrike" kern="1200" cap="none" spc="0" normalizeH="0" baseline="0" noProof="0" dirty="0">
                          <a:ln>
                            <a:noFill/>
                          </a:ln>
                          <a:solidFill>
                            <a:srgbClr val="000066"/>
                          </a:solidFill>
                          <a:effectLst/>
                          <a:uLnTx/>
                          <a:uFillTx/>
                          <a:latin typeface="Times New Roman" panose="02020603050405020304" pitchFamily="18" charset="0"/>
                          <a:ea typeface="华文中宋" panose="02010600040101010101" pitchFamily="2" charset="-122"/>
                          <a:cs typeface="+mn-cs"/>
                        </a:rPr>
                        <a:t>(录用)</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8531">
                <a:tc gridSpan="5">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rPr>
                        <a:t>发明专利</a:t>
                      </a:r>
                    </a:p>
                  </a:txBody>
                  <a:tcPr marL="0" marR="0" marT="0" marB="0" anchor="ctr" horzOverflow="overflow">
                    <a:lnL cap="flat">
                      <a:noFill/>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zh-CN" sz="1400" b="1" i="0" u="none" strike="noStrike" cap="none" normalizeH="0" baseline="0" dirty="0">
                        <a:ln>
                          <a:noFill/>
                        </a:ln>
                        <a:solidFill>
                          <a:srgbClr val="000066"/>
                        </a:solidFill>
                        <a:effectLst/>
                        <a:latin typeface="Calibri" panose="020F0502020204030204" pitchFamily="34" charset="0"/>
                        <a:ea typeface="华文楷体"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hMerge="1">
                  <a:txBody>
                    <a:bodyPr/>
                    <a:lstStyle/>
                    <a:p>
                      <a:endParaRPr lang="zh-CN" altLang="en-US"/>
                    </a:p>
                  </a:txBody>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400" b="1"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536534">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rPr>
                        <a:t>1</a:t>
                      </a: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一种基于路段权重系数的路网</a:t>
                      </a:r>
                      <a:endParaRPr kumimoji="0" lang="en-US"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交通运行状况评价方法</a:t>
                      </a:r>
                      <a:endParaRPr kumimoji="0" lang="zh-CN"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sym typeface="Arial" panose="020B0604020202020204" pitchFamily="34" charset="0"/>
                        </a:rPr>
                        <a:t>发明专利</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sym typeface="Arial" panose="020B0604020202020204" pitchFamily="34" charset="0"/>
                        </a:rPr>
                        <a:t>1</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zh-CN"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(受理)</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36534">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rPr>
                        <a:t>2</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endParaRP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基于</a:t>
                      </a:r>
                      <a:r>
                        <a:rPr kumimoji="0" lang="en-US" altLang="zh-CN" sz="1600" b="0" i="0" u="none" strike="noStrike" cap="none" normalizeH="0" baseline="0" dirty="0" err="1">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kNN</a:t>
                      </a: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算法的客运枢纽区域驻留人数</a:t>
                      </a:r>
                      <a:endParaRPr kumimoji="0" lang="en-US"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变化趋势短时预测方法</a:t>
                      </a:r>
                      <a:endParaRPr kumimoji="0" lang="zh-CN"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zh-CN" altLang="en-US"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sym typeface="Arial" panose="020B0604020202020204" pitchFamily="34" charset="0"/>
                        </a:rPr>
                        <a:t>发明专利</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sym typeface="Arial" panose="020B0604020202020204" pitchFamily="34" charset="0"/>
                        </a:rPr>
                        <a:t>1</a:t>
                      </a:r>
                      <a:endPar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zh-CN"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(受理)</a:t>
                      </a:r>
                      <a:endPar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36534">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rPr>
                        <a:t>3</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endParaRP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基于数值和趋势</a:t>
                      </a:r>
                      <a:r>
                        <a:rPr kumimoji="0" lang="en-US"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k</a:t>
                      </a: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近邻的客运枢纽区域</a:t>
                      </a:r>
                      <a:endParaRPr kumimoji="0" lang="en-US"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驻留人数组合预测方法</a:t>
                      </a:r>
                      <a:endParaRPr kumimoji="0" lang="zh-CN"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zh-CN" altLang="en-US"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sym typeface="Arial" panose="020B0604020202020204" pitchFamily="34" charset="0"/>
                        </a:rPr>
                        <a:t>发明专利</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sym typeface="Arial" panose="020B0604020202020204" pitchFamily="34" charset="0"/>
                        </a:rPr>
                        <a:t>2</a:t>
                      </a:r>
                      <a:endParaRPr kumimoji="0" lang="zh-CN" altLang="en-US"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zh-CN"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(受理)</a:t>
                      </a:r>
                      <a:endPar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36534">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rPr>
                        <a:t>4</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endParaRPr>
                    </a:p>
                  </a:txBody>
                  <a:tcPr marL="0" marR="0" marT="0" marB="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一种应用无人机监测的目标人员</a:t>
                      </a:r>
                      <a:endParaRPr kumimoji="0" lang="en-US"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识别追踪方法</a:t>
                      </a:r>
                      <a:endParaRPr kumimoji="0" lang="zh-CN" altLang="zh-CN"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zh-CN" sz="1600" b="0" i="0" u="none" strike="noStrike" cap="none" normalizeH="0" baseline="0" dirty="0">
                          <a:ln>
                            <a:noFill/>
                          </a:ln>
                          <a:solidFill>
                            <a:srgbClr val="0000CC"/>
                          </a:solidFill>
                          <a:effectLst/>
                          <a:latin typeface="Times New Roman" panose="02020603050405020304" pitchFamily="18" charset="0"/>
                          <a:ea typeface="华文中宋" panose="02010600040101010101" pitchFamily="2" charset="-122"/>
                          <a:sym typeface="Arial" panose="020B0604020202020204" pitchFamily="34" charset="0"/>
                        </a:rPr>
                        <a:t>发明专利</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zh-CN"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sym typeface="Arial" panose="020B0604020202020204" pitchFamily="34" charset="0"/>
                        </a:rPr>
                        <a:t>3</a:t>
                      </a:r>
                      <a:endParaRPr kumimoji="0" lang="zh-CN" altLang="zh-CN" sz="1600" b="0" i="0" u="none" strike="noStrike" cap="none" normalizeH="0" baseline="0" dirty="0">
                        <a:ln>
                          <a:noFill/>
                        </a:ln>
                        <a:solidFill>
                          <a:srgbClr val="C00000"/>
                        </a:solidFill>
                        <a:effectLst/>
                        <a:latin typeface="Times New Roman" panose="02020603050405020304" pitchFamily="18" charset="0"/>
                        <a:ea typeface="华文中宋" panose="02010600040101010101" pitchFamily="2" charset="-122"/>
                        <a:sym typeface="Arial" panose="020B0604020202020204" pitchFamily="34"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algn="l" eaLnBrk="0" hangingPunct="0">
                        <a:spcBef>
                          <a:spcPct val="20000"/>
                        </a:spcBef>
                        <a:defRPr>
                          <a:solidFill>
                            <a:schemeClr val="tx1"/>
                          </a:solidFill>
                          <a:latin typeface="Arial" panose="020B0604020202020204" pitchFamily="34" charset="0"/>
                          <a:ea typeface="宋体" panose="02010600030101010101" pitchFamily="2" charset="-122"/>
                        </a:defRPr>
                      </a:lvl4pPr>
                      <a:lvl5pPr algn="l" eaLnBrk="0" hangingPunct="0">
                        <a:spcBef>
                          <a:spcPct val="20000"/>
                        </a:spcBef>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0066"/>
                          </a:solidFill>
                          <a:effectLst/>
                          <a:latin typeface="Times New Roman" panose="02020603050405020304" pitchFamily="18" charset="0"/>
                          <a:ea typeface="华文中宋" panose="02010600040101010101" pitchFamily="2" charset="-122"/>
                          <a:sym typeface="Arial" panose="020B0604020202020204" pitchFamily="34" charset="0"/>
                        </a:rPr>
                        <a:t>(已授权)</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72769" name="Rectangle 2"/>
          <p:cNvSpPr>
            <a:spLocks noChangeArrowheads="1"/>
          </p:cNvSpPr>
          <p:nvPr/>
        </p:nvSpPr>
        <p:spPr bwMode="auto">
          <a:xfrm flipV="1">
            <a:off x="909638" y="715963"/>
            <a:ext cx="8577262" cy="4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77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77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77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77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774" name="Rectangle 7"/>
          <p:cNvSpPr>
            <a:spLocks noChangeArrowheads="1"/>
          </p:cNvSpPr>
          <p:nvPr/>
        </p:nvSpPr>
        <p:spPr bwMode="auto">
          <a:xfrm>
            <a:off x="3851275" y="199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2775" name="Rectangle 2"/>
          <p:cNvSpPr>
            <a:spLocks noChangeArrowheads="1"/>
          </p:cNvSpPr>
          <p:nvPr/>
        </p:nvSpPr>
        <p:spPr bwMode="auto">
          <a:xfrm>
            <a:off x="1979613" y="1031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学术成果</a:t>
            </a:r>
            <a:endParaRPr lang="en-US" altLang="zh-CN" kern="0" dirty="0">
              <a:effectLst/>
              <a:ea typeface="华文中宋" panose="0201060004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5" descr="封底"/>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0"/>
            <a:ext cx="9144000" cy="628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539750" y="2276475"/>
            <a:ext cx="8064500" cy="1944688"/>
          </a:xfrm>
          <a:prstGeom prst="rect">
            <a:avLst/>
          </a:prstGeom>
          <a:noFill/>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lnSpc>
                <a:spcPct val="150000"/>
              </a:lnSpc>
              <a:buFontTx/>
              <a:buNone/>
              <a:defRPr/>
            </a:pPr>
            <a:r>
              <a:rPr lang="zh-CN" altLang="en-US" sz="4000" b="1" kern="0" dirty="0">
                <a:latin typeface="Times New Roman" panose="02020603050405020304" pitchFamily="18" charset="0"/>
                <a:ea typeface="华文中宋" pitchFamily="2" charset="-122"/>
                <a:cs typeface="Times New Roman" panose="02020603050405020304" pitchFamily="18" charset="0"/>
              </a:rPr>
              <a:t>谢谢聆听</a:t>
            </a:r>
            <a:r>
              <a:rPr lang="en-US" altLang="zh-CN" sz="4000" b="1" kern="0" dirty="0">
                <a:latin typeface="Times New Roman" panose="02020603050405020304" pitchFamily="18" charset="0"/>
                <a:ea typeface="华文中宋" pitchFamily="2" charset="-122"/>
                <a:cs typeface="Times New Roman" panose="02020603050405020304" pitchFamily="18" charset="0"/>
              </a:rPr>
              <a:t>!</a:t>
            </a:r>
          </a:p>
          <a:p>
            <a:pPr marL="0" indent="0" algn="ctr">
              <a:lnSpc>
                <a:spcPct val="150000"/>
              </a:lnSpc>
              <a:buFontTx/>
              <a:buNone/>
              <a:defRPr/>
            </a:pPr>
            <a:r>
              <a:rPr lang="zh-CN" altLang="en-US" sz="2800" kern="0" dirty="0">
                <a:solidFill>
                  <a:srgbClr val="C00000"/>
                </a:solidFill>
                <a:latin typeface="Times New Roman" panose="02020603050405020304" pitchFamily="18" charset="0"/>
                <a:ea typeface="华文中宋" pitchFamily="2" charset="-122"/>
                <a:cs typeface="Times New Roman" panose="02020603050405020304" pitchFamily="18" charset="0"/>
              </a:rPr>
              <a:t>欢迎提问</a:t>
            </a:r>
            <a:r>
              <a:rPr lang="en-US" altLang="zh-CN" sz="2800" kern="0" dirty="0">
                <a:solidFill>
                  <a:srgbClr val="C00000"/>
                </a:solidFill>
                <a:latin typeface="Times New Roman" panose="02020603050405020304" pitchFamily="18" charset="0"/>
                <a:ea typeface="华文中宋" pitchFamily="2" charset="-122"/>
                <a:cs typeface="Times New Roman" panose="02020603050405020304" pitchFamily="18" charset="0"/>
              </a:rPr>
              <a:t>!</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3884613"/>
            <a:ext cx="7332663"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373188"/>
            <a:ext cx="7332663"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395288" y="765175"/>
            <a:ext cx="8208962" cy="55435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lnSpc>
                <a:spcPct val="150000"/>
              </a:lnSpc>
              <a:buFontTx/>
              <a:buNone/>
              <a:defRPr/>
            </a:pPr>
            <a:r>
              <a:rPr lang="zh-CN" altLang="en-US" sz="2400" b="1" dirty="0">
                <a:latin typeface="Times New Roman" panose="02020603050405020304" pitchFamily="18" charset="0"/>
                <a:ea typeface="华文中宋" panose="02010600040101010101" pitchFamily="2" charset="-122"/>
                <a:cs typeface="Times New Roman" panose="02020603050405020304" pitchFamily="18" charset="0"/>
              </a:rPr>
              <a:t>研究意义</a:t>
            </a:r>
            <a:endParaRPr lang="en-US" altLang="zh-CN" sz="2400" b="1" dirty="0">
              <a:latin typeface="Times New Roman" panose="02020603050405020304" pitchFamily="18" charset="0"/>
              <a:ea typeface="华文中宋" panose="02010600040101010101" pitchFamily="2" charset="-122"/>
              <a:cs typeface="Times New Roman" panose="02020603050405020304" pitchFamily="18" charset="0"/>
            </a:endParaRPr>
          </a:p>
          <a:p>
            <a:pPr algn="just">
              <a:lnSpc>
                <a:spcPct val="150000"/>
              </a:lnSpc>
              <a:defRPr/>
            </a:pP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algn="just">
              <a:lnSpc>
                <a:spcPct val="150000"/>
              </a:lnSpc>
              <a:defRPr/>
            </a:pP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a:p>
            <a:pPr algn="just">
              <a:lnSpc>
                <a:spcPct val="150000"/>
              </a:lnSpc>
              <a:defRPr/>
            </a:pPr>
            <a:endParaRPr lang="en-US" altLang="zh-CN" sz="2200"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1269" name="文本框 6"/>
          <p:cNvSpPr txBox="1">
            <a:spLocks noChangeArrowheads="1"/>
          </p:cNvSpPr>
          <p:nvPr/>
        </p:nvSpPr>
        <p:spPr bwMode="auto">
          <a:xfrm>
            <a:off x="7777163" y="4508500"/>
            <a:ext cx="129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rPr>
              <a:t>自上而下</a:t>
            </a:r>
            <a:endParaRPr lang="zh-CN" altLang="en-US">
              <a:ea typeface="华文中宋" panose="02010600040101010101" pitchFamily="2" charset="-122"/>
              <a:cs typeface="Times New Roman" panose="02020603050405020304" pitchFamily="18" charset="0"/>
            </a:endParaRPr>
          </a:p>
        </p:txBody>
      </p:sp>
      <p:sp>
        <p:nvSpPr>
          <p:cNvPr id="11270" name="文本框 8"/>
          <p:cNvSpPr txBox="1">
            <a:spLocks noChangeArrowheads="1"/>
          </p:cNvSpPr>
          <p:nvPr/>
        </p:nvSpPr>
        <p:spPr bwMode="auto">
          <a:xfrm>
            <a:off x="7777163" y="1763713"/>
            <a:ext cx="1225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rPr>
              <a:t>自下而上</a:t>
            </a:r>
            <a:endParaRPr lang="zh-CN" altLang="en-US">
              <a:ea typeface="华文中宋" panose="02010600040101010101" pitchFamily="2" charset="-122"/>
              <a:cs typeface="Times New Roman" panose="02020603050405020304" pitchFamily="18" charset="0"/>
            </a:endParaRPr>
          </a:p>
        </p:txBody>
      </p:sp>
      <p:sp>
        <p:nvSpPr>
          <p:cNvPr id="12"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dirty="0">
                <a:effectLst/>
                <a:ea typeface="华文中宋" panose="02010600040101010101" pitchFamily="2" charset="-122"/>
              </a:rPr>
              <a:t>研究背景及意义</a:t>
            </a:r>
            <a:endParaRPr lang="en-US" altLang="zh-CN" kern="0" dirty="0">
              <a:effectLst/>
              <a:ea typeface="华文中宋" panose="02010600040101010101" pitchFamily="2" charset="-122"/>
            </a:endParaRPr>
          </a:p>
        </p:txBody>
      </p:sp>
      <p:sp>
        <p:nvSpPr>
          <p:cNvPr id="10" name="箭头: 下 9"/>
          <p:cNvSpPr/>
          <p:nvPr/>
        </p:nvSpPr>
        <p:spPr>
          <a:xfrm>
            <a:off x="4305300" y="3309938"/>
            <a:ext cx="530225" cy="550862"/>
          </a:xfrm>
          <a:prstGeom prst="downArrow">
            <a:avLst/>
          </a:prstGeom>
          <a:solidFill>
            <a:schemeClr val="accent6">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文本框 10"/>
          <p:cNvSpPr txBox="1">
            <a:spLocks noChangeArrowheads="1"/>
          </p:cNvSpPr>
          <p:nvPr/>
        </p:nvSpPr>
        <p:spPr bwMode="auto">
          <a:xfrm>
            <a:off x="1217613" y="2873375"/>
            <a:ext cx="6913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srgbClr val="C00000"/>
                </a:solidFill>
                <a:latin typeface="华文中宋" panose="02010600040101010101" pitchFamily="2" charset="-122"/>
                <a:ea typeface="华文中宋" panose="02010600040101010101" pitchFamily="2" charset="-122"/>
              </a:rPr>
              <a:t>固化</a:t>
            </a:r>
            <a:r>
              <a:rPr lang="zh-CN" altLang="en-US">
                <a:latin typeface="华文中宋" panose="02010600040101010101" pitchFamily="2" charset="-122"/>
                <a:ea typeface="华文中宋" panose="02010600040101010101" pitchFamily="2" charset="-122"/>
                <a:cs typeface="Times New Roman" panose="02020603050405020304" pitchFamily="18" charset="0"/>
              </a:rPr>
              <a:t>协调信号相位优化</a:t>
            </a:r>
            <a:r>
              <a:rPr lang="zh-CN" altLang="en-US">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设计空间，不利于</a:t>
            </a:r>
            <a:r>
              <a:rPr lang="zh-CN" altLang="en-US">
                <a:latin typeface="华文中宋" panose="02010600040101010101" pitchFamily="2" charset="-122"/>
                <a:ea typeface="华文中宋" panose="02010600040101010101" pitchFamily="2" charset="-122"/>
                <a:cs typeface="Times New Roman" panose="02020603050405020304" pitchFamily="18" charset="0"/>
              </a:rPr>
              <a:t>实现协调控制</a:t>
            </a:r>
            <a:r>
              <a:rPr lang="zh-CN" altLang="en-US">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全局最优</a:t>
            </a:r>
            <a:endParaRPr lang="zh-CN" altLang="en-US">
              <a:solidFill>
                <a:srgbClr val="C00000"/>
              </a:solidFill>
              <a:latin typeface="华文中宋" panose="02010600040101010101" pitchFamily="2" charset="-122"/>
              <a:ea typeface="华文中宋" panose="02010600040101010101" pitchFamily="2" charset="-122"/>
            </a:endParaRPr>
          </a:p>
        </p:txBody>
      </p:sp>
      <p:sp>
        <p:nvSpPr>
          <p:cNvPr id="13" name="文本框 12"/>
          <p:cNvSpPr txBox="1">
            <a:spLocks noChangeArrowheads="1"/>
          </p:cNvSpPr>
          <p:nvPr/>
        </p:nvSpPr>
        <p:spPr bwMode="auto">
          <a:xfrm>
            <a:off x="538163" y="5922963"/>
            <a:ext cx="8604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华文中宋" panose="02010600040101010101" pitchFamily="2" charset="-122"/>
                <a:ea typeface="华文中宋" panose="02010600040101010101" pitchFamily="2" charset="-122"/>
              </a:rPr>
              <a:t>先“</a:t>
            </a:r>
            <a:r>
              <a:rPr lang="zh-CN" altLang="en-US">
                <a:solidFill>
                  <a:srgbClr val="C00000"/>
                </a:solidFill>
                <a:latin typeface="华文中宋" panose="02010600040101010101" pitchFamily="2" charset="-122"/>
                <a:ea typeface="华文中宋" panose="02010600040101010101" pitchFamily="2" charset="-122"/>
              </a:rPr>
              <a:t>面</a:t>
            </a:r>
            <a:r>
              <a:rPr lang="zh-CN" altLang="en-US">
                <a:latin typeface="华文中宋" panose="02010600040101010101" pitchFamily="2" charset="-122"/>
                <a:ea typeface="华文中宋" panose="02010600040101010101" pitchFamily="2" charset="-122"/>
              </a:rPr>
              <a:t>”后“</a:t>
            </a:r>
            <a:r>
              <a:rPr lang="zh-CN" altLang="en-US">
                <a:solidFill>
                  <a:srgbClr val="C00000"/>
                </a:solidFill>
                <a:latin typeface="华文中宋" panose="02010600040101010101" pitchFamily="2" charset="-122"/>
                <a:ea typeface="华文中宋" panose="02010600040101010101" pitchFamily="2" charset="-122"/>
              </a:rPr>
              <a:t>线</a:t>
            </a:r>
            <a:r>
              <a:rPr lang="zh-CN" altLang="en-US">
                <a:latin typeface="华文中宋" panose="02010600040101010101" pitchFamily="2" charset="-122"/>
                <a:ea typeface="华文中宋" panose="02010600040101010101" pitchFamily="2" charset="-122"/>
              </a:rPr>
              <a:t>”再“</a:t>
            </a:r>
            <a:r>
              <a:rPr lang="zh-CN" altLang="en-US">
                <a:solidFill>
                  <a:srgbClr val="C00000"/>
                </a:solidFill>
                <a:latin typeface="华文中宋" panose="02010600040101010101" pitchFamily="2" charset="-122"/>
                <a:ea typeface="华文中宋" panose="02010600040101010101" pitchFamily="2" charset="-122"/>
              </a:rPr>
              <a:t>点</a:t>
            </a:r>
            <a:r>
              <a:rPr lang="zh-CN" altLang="en-US">
                <a:latin typeface="华文中宋" panose="02010600040101010101" pitchFamily="2" charset="-122"/>
                <a:ea typeface="华文中宋" panose="02010600040101010101" pitchFamily="2" charset="-122"/>
              </a:rPr>
              <a:t>”，从</a:t>
            </a:r>
            <a:r>
              <a:rPr lang="zh-CN" altLang="en-US">
                <a:solidFill>
                  <a:srgbClr val="C00000"/>
                </a:solidFill>
                <a:latin typeface="华文中宋" panose="02010600040101010101" pitchFamily="2" charset="-122"/>
                <a:ea typeface="华文中宋" panose="02010600040101010101" pitchFamily="2" charset="-122"/>
              </a:rPr>
              <a:t>整体角度</a:t>
            </a:r>
            <a:r>
              <a:rPr lang="zh-CN" altLang="en-US">
                <a:latin typeface="华文中宋" panose="02010600040101010101" pitchFamily="2" charset="-122"/>
                <a:ea typeface="华文中宋" panose="02010600040101010101" pitchFamily="2" charset="-122"/>
              </a:rPr>
              <a:t>出发对路网交通信号进行</a:t>
            </a:r>
            <a:r>
              <a:rPr lang="zh-CN" altLang="en-US">
                <a:solidFill>
                  <a:srgbClr val="C00000"/>
                </a:solidFill>
                <a:latin typeface="华文中宋" panose="02010600040101010101" pitchFamily="2" charset="-122"/>
                <a:ea typeface="华文中宋" panose="02010600040101010101" pitchFamily="2" charset="-122"/>
              </a:rPr>
              <a:t>全局优化设计</a:t>
            </a:r>
          </a:p>
        </p:txBody>
      </p:sp>
    </p:spTree>
    <p:custDataLst>
      <p:tags r:id="rId1"/>
    </p:custDataLst>
  </p:cSld>
  <p:clrMapOvr>
    <a:masterClrMapping/>
  </p:clrMapOvr>
  <p:transition advTm="26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0" grpId="0" animBg="1" autoUpdateAnimBg="0"/>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just">
              <a:lnSpc>
                <a:spcPct val="150000"/>
              </a:lnSpc>
              <a:buFontTx/>
              <a:buNone/>
              <a:defRPr/>
            </a:pPr>
            <a:r>
              <a:rPr lang="en-US" altLang="zh-CN" sz="2200" dirty="0">
                <a:latin typeface="Times New Roman" pitchFamily="18" charset="0"/>
                <a:ea typeface="华文中宋" pitchFamily="2" charset="-122"/>
                <a:cs typeface="Times New Roman" pitchFamily="18" charset="0"/>
              </a:rPr>
              <a:t>1</a:t>
            </a:r>
            <a:r>
              <a:rPr lang="zh-CN" altLang="en-US" sz="2200" dirty="0">
                <a:latin typeface="Times New Roman" pitchFamily="18" charset="0"/>
                <a:ea typeface="华文中宋" pitchFamily="2" charset="-122"/>
                <a:cs typeface="Times New Roman" pitchFamily="18" charset="0"/>
              </a:rPr>
              <a:t>）轨迹数据的应用</a:t>
            </a:r>
            <a:endParaRPr lang="en-US" altLang="zh-CN" sz="2200" dirty="0">
              <a:latin typeface="Times New Roman" pitchFamily="18" charset="0"/>
              <a:ea typeface="华文中宋" pitchFamily="2" charset="-122"/>
              <a:cs typeface="Times New Roman" pitchFamily="18" charset="0"/>
            </a:endParaRPr>
          </a:p>
          <a:p>
            <a:pPr marL="403200" indent="457200" algn="just">
              <a:lnSpc>
                <a:spcPct val="150000"/>
              </a:lnSpc>
              <a:spcAft>
                <a:spcPts val="432"/>
              </a:spcAft>
              <a:buFontTx/>
              <a:buNone/>
              <a:defRPr/>
            </a:pPr>
            <a:r>
              <a:rPr lang="zh-CN" altLang="en-US" sz="1800" dirty="0">
                <a:solidFill>
                  <a:srgbClr val="C00000"/>
                </a:solidFill>
                <a:latin typeface="Times New Roman" pitchFamily="18" charset="0"/>
                <a:ea typeface="华文中宋" pitchFamily="2" charset="-122"/>
                <a:cs typeface="Times New Roman" pitchFamily="18" charset="0"/>
              </a:rPr>
              <a:t>车辆轨迹可以通过车载</a:t>
            </a:r>
            <a:r>
              <a:rPr lang="en-US" altLang="zh-CN" sz="1800" dirty="0">
                <a:solidFill>
                  <a:srgbClr val="C00000"/>
                </a:solidFill>
                <a:latin typeface="Times New Roman" pitchFamily="18" charset="0"/>
                <a:ea typeface="华文中宋" pitchFamily="2" charset="-122"/>
                <a:cs typeface="Times New Roman" pitchFamily="18" charset="0"/>
              </a:rPr>
              <a:t>GPS</a:t>
            </a:r>
            <a:r>
              <a:rPr lang="zh-CN" altLang="en-US" sz="1800" dirty="0">
                <a:solidFill>
                  <a:srgbClr val="C00000"/>
                </a:solidFill>
                <a:latin typeface="Times New Roman" pitchFamily="18" charset="0"/>
                <a:ea typeface="华文中宋" pitchFamily="2" charset="-122"/>
                <a:cs typeface="Times New Roman" pitchFamily="18" charset="0"/>
              </a:rPr>
              <a:t>定位装置、智能手机、蓝牙设备、视频监测设备、</a:t>
            </a:r>
            <a:r>
              <a:rPr lang="en-US" altLang="zh-CN" sz="1800" dirty="0">
                <a:solidFill>
                  <a:srgbClr val="C00000"/>
                </a:solidFill>
                <a:latin typeface="Times New Roman" pitchFamily="18" charset="0"/>
                <a:ea typeface="华文中宋" pitchFamily="2" charset="-122"/>
                <a:cs typeface="Times New Roman" pitchFamily="18" charset="0"/>
              </a:rPr>
              <a:t>RFID</a:t>
            </a:r>
            <a:r>
              <a:rPr lang="zh-CN" altLang="en-US" sz="1800" dirty="0">
                <a:solidFill>
                  <a:srgbClr val="C00000"/>
                </a:solidFill>
                <a:latin typeface="Times New Roman" pitchFamily="18" charset="0"/>
                <a:ea typeface="华文中宋" pitchFamily="2" charset="-122"/>
                <a:cs typeface="Times New Roman" pitchFamily="18" charset="0"/>
              </a:rPr>
              <a:t>设备、地感线圈等辅助设备或设施获取</a:t>
            </a:r>
            <a:endParaRPr lang="en-US" altLang="zh-CN" sz="1800" dirty="0">
              <a:solidFill>
                <a:srgbClr val="C00000"/>
              </a:solidFill>
              <a:latin typeface="Times New Roman" pitchFamily="18" charset="0"/>
              <a:ea typeface="华文中宋" pitchFamily="2" charset="-122"/>
              <a:cs typeface="Times New Roman" pitchFamily="18" charset="0"/>
            </a:endParaRPr>
          </a:p>
          <a:p>
            <a:pPr algn="just">
              <a:lnSpc>
                <a:spcPct val="130000"/>
              </a:lnSpc>
              <a:defRPr/>
            </a:pPr>
            <a:r>
              <a:rPr lang="zh-CN" altLang="en-US" sz="1600" dirty="0">
                <a:latin typeface="Times New Roman" pitchFamily="18" charset="0"/>
                <a:ea typeface="华文中宋" pitchFamily="2" charset="-122"/>
                <a:cs typeface="Times New Roman" pitchFamily="18" charset="0"/>
              </a:rPr>
              <a:t>黄望月对不同相位差情况下交叉口的轨迹时空图进行分析，以协调方向的停车次数为目标函数，求得干线协调控制的最佳相位差方案；</a:t>
            </a:r>
            <a:endParaRPr lang="en-US" altLang="zh-CN" sz="1600" dirty="0">
              <a:latin typeface="Times New Roman" pitchFamily="18" charset="0"/>
              <a:ea typeface="华文中宋" pitchFamily="2" charset="-122"/>
              <a:cs typeface="Times New Roman" pitchFamily="18" charset="0"/>
            </a:endParaRPr>
          </a:p>
          <a:p>
            <a:pPr algn="just">
              <a:lnSpc>
                <a:spcPct val="130000"/>
              </a:lnSpc>
              <a:defRPr/>
            </a:pPr>
            <a:r>
              <a:rPr lang="en-US" altLang="zh-CN" sz="1600" dirty="0" err="1">
                <a:latin typeface="Times New Roman" pitchFamily="18" charset="0"/>
                <a:ea typeface="华文中宋" pitchFamily="2" charset="-122"/>
                <a:cs typeface="Times New Roman" pitchFamily="18" charset="0"/>
              </a:rPr>
              <a:t>Ilgin</a:t>
            </a:r>
            <a:r>
              <a:rPr lang="en-US" altLang="zh-CN" sz="1600" dirty="0">
                <a:latin typeface="Times New Roman" pitchFamily="18" charset="0"/>
                <a:ea typeface="华文中宋" pitchFamily="2" charset="-122"/>
                <a:cs typeface="Times New Roman" pitchFamily="18" charset="0"/>
              </a:rPr>
              <a:t> </a:t>
            </a:r>
            <a:r>
              <a:rPr lang="en-US" altLang="zh-CN" sz="1600" dirty="0" err="1">
                <a:latin typeface="Times New Roman" pitchFamily="18" charset="0"/>
                <a:ea typeface="华文中宋" pitchFamily="2" charset="-122"/>
                <a:cs typeface="Times New Roman" pitchFamily="18" charset="0"/>
              </a:rPr>
              <a:t>Guler</a:t>
            </a:r>
            <a:r>
              <a:rPr lang="zh-CN" altLang="en-US" sz="1600" dirty="0">
                <a:latin typeface="Times New Roman" pitchFamily="18" charset="0"/>
                <a:ea typeface="华文中宋" pitchFamily="2" charset="-122"/>
                <a:cs typeface="Times New Roman" pitchFamily="18" charset="0"/>
              </a:rPr>
              <a:t>等在一个单点交叉口，结合车辆轨迹数据和检测器数据，提出了一种优化相位顺序的算法，使交叉口延误和停车次数最小；</a:t>
            </a:r>
            <a:endParaRPr lang="en-US" altLang="zh-CN" sz="1600" dirty="0">
              <a:latin typeface="Times New Roman" pitchFamily="18" charset="0"/>
              <a:ea typeface="华文中宋" pitchFamily="2" charset="-122"/>
              <a:cs typeface="Times New Roman" pitchFamily="18" charset="0"/>
            </a:endParaRPr>
          </a:p>
          <a:p>
            <a:pPr algn="just">
              <a:lnSpc>
                <a:spcPct val="130000"/>
              </a:lnSpc>
              <a:defRPr/>
            </a:pPr>
            <a:r>
              <a:rPr lang="en-US" altLang="zh-CN" sz="1600" dirty="0">
                <a:latin typeface="Times New Roman" pitchFamily="18" charset="0"/>
                <a:ea typeface="华文中宋" pitchFamily="2" charset="-122"/>
                <a:cs typeface="Times New Roman" pitchFamily="18" charset="0"/>
              </a:rPr>
              <a:t>He X</a:t>
            </a:r>
            <a:r>
              <a:rPr lang="zh-CN" altLang="en-US" sz="1600" dirty="0">
                <a:latin typeface="Times New Roman" pitchFamily="18" charset="0"/>
                <a:ea typeface="华文中宋" pitchFamily="2" charset="-122"/>
                <a:cs typeface="Times New Roman" pitchFamily="18" charset="0"/>
              </a:rPr>
              <a:t>等将最优控制问题转化为非线性优化问题，基于轨迹数据建立车辆最佳行驶速度的模型，求解车辆最佳行驶速度方案，提供车辆通行效率。</a:t>
            </a:r>
            <a:endParaRPr lang="en-US" altLang="zh-CN" sz="1600" dirty="0">
              <a:latin typeface="Times New Roman" pitchFamily="18" charset="0"/>
              <a:ea typeface="华文中宋" pitchFamily="2" charset="-122"/>
              <a:cs typeface="Times New Roman" pitchFamily="18" charset="0"/>
            </a:endParaRPr>
          </a:p>
          <a:p>
            <a:pPr algn="just">
              <a:lnSpc>
                <a:spcPct val="150000"/>
              </a:lnSpc>
              <a:defRPr/>
            </a:pPr>
            <a:endParaRPr lang="en-US" altLang="zh-CN" sz="1800" dirty="0">
              <a:latin typeface="Times New Roman" pitchFamily="18" charset="0"/>
              <a:ea typeface="华文中宋" pitchFamily="2" charset="-122"/>
              <a:cs typeface="Times New Roman" pitchFamily="18" charset="0"/>
            </a:endParaRPr>
          </a:p>
        </p:txBody>
      </p:sp>
      <p:sp>
        <p:nvSpPr>
          <p:cNvPr id="2" name="矩形 1"/>
          <p:cNvSpPr>
            <a:spLocks noChangeArrowheads="1"/>
          </p:cNvSpPr>
          <p:nvPr/>
        </p:nvSpPr>
        <p:spPr bwMode="auto">
          <a:xfrm>
            <a:off x="406400" y="4652963"/>
            <a:ext cx="8208963"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0323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随着轨迹数据质量提高，数据处理技术发展，基于轨迹数据的交通信号优化将成为新的发展趋势</a:t>
            </a:r>
            <a:r>
              <a:rPr lang="en-US" altLang="zh-CN" sz="2000">
                <a:solidFill>
                  <a:srgbClr val="C00000"/>
                </a:solidFill>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5"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国内外研究现状</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
    </mc:Choice>
    <mc:Fallback xmlns="">
      <p:transition spd="slow" advTm="3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65175"/>
            <a:ext cx="8208962" cy="5543550"/>
          </a:xfrm>
          <a:prstGeom prst="rect">
            <a:avLst/>
          </a:prstGeom>
        </p:spPr>
        <p:txBody>
          <a:bodyPr/>
          <a:lstStyle/>
          <a:p>
            <a:pPr marL="0" indent="0" algn="just">
              <a:lnSpc>
                <a:spcPct val="150000"/>
              </a:lnSpc>
              <a:buFontTx/>
              <a:buNone/>
              <a:defRPr/>
            </a:pPr>
            <a:r>
              <a:rPr lang="en-US" altLang="zh-CN" sz="2200" dirty="0">
                <a:latin typeface="Times New Roman" pitchFamily="18" charset="0"/>
                <a:ea typeface="华文中宋" pitchFamily="2" charset="-122"/>
                <a:cs typeface="Times New Roman" pitchFamily="18" charset="0"/>
              </a:rPr>
              <a:t>2</a:t>
            </a:r>
            <a:r>
              <a:rPr lang="zh-CN" altLang="en-US" sz="2200" dirty="0">
                <a:latin typeface="Times New Roman" pitchFamily="18" charset="0"/>
                <a:ea typeface="华文中宋" pitchFamily="2" charset="-122"/>
                <a:cs typeface="Times New Roman" pitchFamily="18" charset="0"/>
              </a:rPr>
              <a:t>）协调对象的选取</a:t>
            </a:r>
            <a:endParaRPr lang="en-US" altLang="zh-CN" sz="2200" dirty="0">
              <a:latin typeface="Times New Roman" pitchFamily="18" charset="0"/>
              <a:ea typeface="华文中宋" pitchFamily="2" charset="-122"/>
              <a:cs typeface="Times New Roman" pitchFamily="18" charset="0"/>
            </a:endParaRPr>
          </a:p>
          <a:p>
            <a:pPr marL="457200" indent="457200" algn="just">
              <a:lnSpc>
                <a:spcPct val="150000"/>
              </a:lnSpc>
              <a:spcAft>
                <a:spcPts val="432"/>
              </a:spcAft>
              <a:buFontTx/>
              <a:buNone/>
              <a:defRPr/>
            </a:pPr>
            <a:r>
              <a:rPr lang="zh-CN" altLang="en-US" sz="1800" dirty="0">
                <a:solidFill>
                  <a:srgbClr val="C00000"/>
                </a:solidFill>
                <a:latin typeface="Times New Roman" pitchFamily="18" charset="0"/>
                <a:ea typeface="华文中宋" pitchFamily="2" charset="-122"/>
                <a:cs typeface="Times New Roman" pitchFamily="18" charset="0"/>
              </a:rPr>
              <a:t>现有的面向区域的协调控制多是以控制子区或者区域内交叉口群为协调方案设计的对象</a:t>
            </a:r>
            <a:endParaRPr lang="en-US" altLang="zh-CN" sz="1800" dirty="0">
              <a:solidFill>
                <a:srgbClr val="C00000"/>
              </a:solidFill>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r>
              <a:rPr lang="zh-CN" altLang="en-US" sz="1600" dirty="0">
                <a:solidFill>
                  <a:srgbClr val="0000FF"/>
                </a:solidFill>
                <a:latin typeface="Times New Roman" pitchFamily="18" charset="0"/>
                <a:ea typeface="华文中宋" pitchFamily="2" charset="-122"/>
                <a:cs typeface="Times New Roman" pitchFamily="18" charset="0"/>
              </a:rPr>
              <a:t>交通控制子区</a:t>
            </a:r>
            <a:r>
              <a:rPr lang="zh-CN" altLang="en-US" sz="1600" dirty="0">
                <a:latin typeface="Times New Roman" pitchFamily="18" charset="0"/>
                <a:ea typeface="华文中宋" pitchFamily="2" charset="-122"/>
                <a:cs typeface="Times New Roman" pitchFamily="18" charset="0"/>
              </a:rPr>
              <a:t>这个概念首先由国外学者</a:t>
            </a:r>
            <a:r>
              <a:rPr lang="en-US" altLang="zh-CN" sz="1600" dirty="0" err="1">
                <a:latin typeface="Times New Roman" pitchFamily="18" charset="0"/>
                <a:ea typeface="华文中宋" pitchFamily="2" charset="-122"/>
                <a:cs typeface="Times New Roman" pitchFamily="18" charset="0"/>
              </a:rPr>
              <a:t>Walinchus</a:t>
            </a:r>
            <a:r>
              <a:rPr lang="zh-CN" altLang="en-US" sz="1600" dirty="0">
                <a:latin typeface="Times New Roman" pitchFamily="18" charset="0"/>
                <a:ea typeface="华文中宋" pitchFamily="2" charset="-122"/>
                <a:cs typeface="Times New Roman" pitchFamily="18" charset="0"/>
              </a:rPr>
              <a:t>提出（</a:t>
            </a:r>
            <a:r>
              <a:rPr lang="en-US" altLang="zh-CN" sz="1600" dirty="0">
                <a:latin typeface="Times New Roman" pitchFamily="18" charset="0"/>
                <a:ea typeface="华文中宋" pitchFamily="2" charset="-122"/>
                <a:cs typeface="Times New Roman" pitchFamily="18" charset="0"/>
              </a:rPr>
              <a:t>1971</a:t>
            </a:r>
            <a:r>
              <a:rPr lang="zh-CN" altLang="en-US" sz="1600" dirty="0">
                <a:latin typeface="Times New Roman" pitchFamily="18" charset="0"/>
                <a:ea typeface="华文中宋" pitchFamily="2" charset="-122"/>
                <a:cs typeface="Times New Roman" pitchFamily="18" charset="0"/>
              </a:rPr>
              <a:t>）；</a:t>
            </a:r>
            <a:endParaRPr lang="en-US" altLang="zh-CN" sz="16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r>
              <a:rPr lang="zh-CN" altLang="en-US" sz="1600" dirty="0">
                <a:latin typeface="Times New Roman" pitchFamily="18" charset="0"/>
                <a:ea typeface="华文中宋" pitchFamily="2" charset="-122"/>
                <a:cs typeface="Times New Roman" pitchFamily="18" charset="0"/>
              </a:rPr>
              <a:t>国外</a:t>
            </a:r>
            <a:r>
              <a:rPr lang="en-US" altLang="zh-CN" sz="1600" dirty="0" err="1">
                <a:latin typeface="Times New Roman" pitchFamily="18" charset="0"/>
                <a:ea typeface="华文中宋" pitchFamily="2" charset="-122"/>
                <a:cs typeface="Times New Roman" pitchFamily="18" charset="0"/>
              </a:rPr>
              <a:t>Yagoda</a:t>
            </a:r>
            <a:r>
              <a:rPr lang="zh-CN" altLang="en-US" sz="1600" dirty="0">
                <a:latin typeface="Times New Roman" pitchFamily="18" charset="0"/>
                <a:ea typeface="华文中宋" pitchFamily="2" charset="-122"/>
                <a:cs typeface="Times New Roman" pitchFamily="18" charset="0"/>
              </a:rPr>
              <a:t>等学者通过构建模型的方式研究了</a:t>
            </a:r>
            <a:r>
              <a:rPr lang="zh-CN" altLang="en-US" sz="1600" dirty="0">
                <a:solidFill>
                  <a:srgbClr val="0000FF"/>
                </a:solidFill>
                <a:latin typeface="Times New Roman" pitchFamily="18" charset="0"/>
                <a:ea typeface="华文中宋" pitchFamily="2" charset="-122"/>
                <a:cs typeface="Times New Roman" pitchFamily="18" charset="0"/>
              </a:rPr>
              <a:t>控制子区划分方法</a:t>
            </a:r>
            <a:r>
              <a:rPr lang="zh-CN" altLang="en-US" sz="1600" dirty="0">
                <a:latin typeface="Times New Roman" pitchFamily="18" charset="0"/>
                <a:ea typeface="华文中宋" pitchFamily="2" charset="-122"/>
                <a:cs typeface="Times New Roman" pitchFamily="18" charset="0"/>
              </a:rPr>
              <a:t>；</a:t>
            </a:r>
            <a:endParaRPr lang="en-US" altLang="zh-CN" sz="16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r>
              <a:rPr lang="zh-CN" altLang="en-US" sz="1600" dirty="0">
                <a:latin typeface="Times New Roman" pitchFamily="18" charset="0"/>
                <a:ea typeface="华文中宋" pitchFamily="2" charset="-122"/>
                <a:cs typeface="Times New Roman" pitchFamily="18" charset="0"/>
              </a:rPr>
              <a:t>国外学者</a:t>
            </a:r>
            <a:r>
              <a:rPr lang="en-US" altLang="zh-CN" sz="1600" dirty="0">
                <a:latin typeface="Times New Roman" pitchFamily="18" charset="0"/>
                <a:ea typeface="华文中宋" pitchFamily="2" charset="-122"/>
                <a:cs typeface="Times New Roman" pitchFamily="18" charset="0"/>
              </a:rPr>
              <a:t>Turner</a:t>
            </a:r>
            <a:r>
              <a:rPr lang="zh-CN" altLang="en-US" sz="1600" dirty="0">
                <a:latin typeface="Times New Roman" pitchFamily="18" charset="0"/>
                <a:ea typeface="华文中宋" pitchFamily="2" charset="-122"/>
                <a:cs typeface="Times New Roman" pitchFamily="18" charset="0"/>
              </a:rPr>
              <a:t>首先提到了小范围</a:t>
            </a:r>
            <a:r>
              <a:rPr lang="zh-CN" altLang="en-US" sz="1600" dirty="0">
                <a:solidFill>
                  <a:srgbClr val="0000FF"/>
                </a:solidFill>
                <a:latin typeface="Times New Roman" pitchFamily="18" charset="0"/>
                <a:ea typeface="华文中宋" pitchFamily="2" charset="-122"/>
                <a:cs typeface="Times New Roman" pitchFamily="18" charset="0"/>
              </a:rPr>
              <a:t>交叉口群</a:t>
            </a:r>
            <a:r>
              <a:rPr lang="zh-CN" altLang="en-US" sz="1600" dirty="0">
                <a:latin typeface="Times New Roman" pitchFamily="18" charset="0"/>
                <a:ea typeface="华文中宋" pitchFamily="2" charset="-122"/>
                <a:cs typeface="Times New Roman" pitchFamily="18" charset="0"/>
              </a:rPr>
              <a:t>概念（</a:t>
            </a:r>
            <a:r>
              <a:rPr lang="en-US" altLang="zh-CN" sz="1600" dirty="0">
                <a:latin typeface="Times New Roman" pitchFamily="18" charset="0"/>
                <a:ea typeface="华文中宋" pitchFamily="2" charset="-122"/>
                <a:cs typeface="Times New Roman" pitchFamily="18" charset="0"/>
              </a:rPr>
              <a:t>1978</a:t>
            </a:r>
            <a:r>
              <a:rPr lang="zh-CN" altLang="en-US" sz="1600" dirty="0">
                <a:latin typeface="Times New Roman" pitchFamily="18" charset="0"/>
                <a:ea typeface="华文中宋" pitchFamily="2" charset="-122"/>
                <a:cs typeface="Times New Roman" pitchFamily="18" charset="0"/>
              </a:rPr>
              <a:t>）；</a:t>
            </a:r>
            <a:endParaRPr lang="en-US" altLang="zh-CN" sz="16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r>
              <a:rPr lang="zh-CN" altLang="en-US" sz="1600" dirty="0">
                <a:latin typeface="Times New Roman" pitchFamily="18" charset="0"/>
                <a:ea typeface="华文中宋" pitchFamily="2" charset="-122"/>
                <a:cs typeface="Times New Roman" pitchFamily="18" charset="0"/>
              </a:rPr>
              <a:t>国内外学者</a:t>
            </a:r>
            <a:r>
              <a:rPr lang="en-US" altLang="zh-CN" sz="1600" dirty="0">
                <a:latin typeface="Times New Roman" pitchFamily="18" charset="0"/>
                <a:ea typeface="华文中宋" pitchFamily="2" charset="-122"/>
                <a:cs typeface="Times New Roman" pitchFamily="18" charset="0"/>
              </a:rPr>
              <a:t>Lee</a:t>
            </a:r>
            <a:r>
              <a:rPr lang="zh-CN" altLang="en-US" sz="1600" dirty="0">
                <a:latin typeface="Times New Roman" pitchFamily="18" charset="0"/>
                <a:ea typeface="华文中宋" pitchFamily="2" charset="-122"/>
                <a:cs typeface="Times New Roman" pitchFamily="18" charset="0"/>
              </a:rPr>
              <a:t>、杨晓光等提出了不同的交叉口群协调控制与诱导管理策略。</a:t>
            </a:r>
            <a:endParaRPr lang="en-US" altLang="zh-CN" sz="16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zh-CN" altLang="en-US"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4" name="Rectangle 2"/>
          <p:cNvSpPr txBox="1">
            <a:spLocks noChangeArrowheads="1"/>
          </p:cNvSpPr>
          <p:nvPr/>
        </p:nvSpPr>
        <p:spPr bwMode="auto">
          <a:xfrm>
            <a:off x="468313" y="4005263"/>
            <a:ext cx="8207375" cy="1295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Arial"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504000" algn="just">
              <a:lnSpc>
                <a:spcPct val="150000"/>
              </a:lnSpc>
              <a:buFontTx/>
              <a:buNone/>
              <a:defRPr/>
            </a:pPr>
            <a:r>
              <a:rPr lang="zh-CN" altLang="en-US" sz="2000" kern="0" dirty="0">
                <a:latin typeface="Times New Roman" pitchFamily="18" charset="0"/>
                <a:ea typeface="华文中宋" pitchFamily="2" charset="-122"/>
                <a:cs typeface="Times New Roman" pitchFamily="18" charset="0"/>
              </a:rPr>
              <a:t>仅注重于研究交叉口的</a:t>
            </a:r>
            <a:r>
              <a:rPr lang="zh-CN" altLang="en-US" sz="2000" kern="0" dirty="0">
                <a:solidFill>
                  <a:srgbClr val="C00000"/>
                </a:solidFill>
                <a:latin typeface="Times New Roman" pitchFamily="18" charset="0"/>
                <a:ea typeface="华文中宋" pitchFamily="2" charset="-122"/>
                <a:cs typeface="Times New Roman" pitchFamily="18" charset="0"/>
              </a:rPr>
              <a:t>归属特性</a:t>
            </a:r>
            <a:r>
              <a:rPr lang="zh-CN" altLang="en-US" sz="2000" kern="0" dirty="0">
                <a:latin typeface="Times New Roman" pitchFamily="18" charset="0"/>
                <a:ea typeface="华文中宋" pitchFamily="2" charset="-122"/>
                <a:cs typeface="Times New Roman" pitchFamily="18" charset="0"/>
              </a:rPr>
              <a:t>，未结合</a:t>
            </a:r>
            <a:r>
              <a:rPr lang="zh-CN" altLang="en-US" sz="2000" kern="0" dirty="0">
                <a:solidFill>
                  <a:srgbClr val="C00000"/>
                </a:solidFill>
                <a:latin typeface="Times New Roman" pitchFamily="18" charset="0"/>
                <a:ea typeface="华文中宋" pitchFamily="2" charset="-122"/>
                <a:cs typeface="Times New Roman" pitchFamily="18" charset="0"/>
              </a:rPr>
              <a:t>路径交通状态之间的关联转移特性</a:t>
            </a:r>
            <a:r>
              <a:rPr lang="zh-CN" altLang="en-US" sz="2000" kern="0" dirty="0">
                <a:latin typeface="Times New Roman" pitchFamily="18" charset="0"/>
                <a:ea typeface="华文中宋" pitchFamily="2" charset="-122"/>
                <a:cs typeface="Times New Roman" pitchFamily="18" charset="0"/>
              </a:rPr>
              <a:t>与</a:t>
            </a:r>
            <a:r>
              <a:rPr lang="zh-CN" altLang="en-US" sz="2000" kern="0" dirty="0">
                <a:solidFill>
                  <a:srgbClr val="C00000"/>
                </a:solidFill>
                <a:latin typeface="Times New Roman" pitchFamily="18" charset="0"/>
                <a:ea typeface="华文中宋" pitchFamily="2" charset="-122"/>
                <a:cs typeface="Times New Roman" pitchFamily="18" charset="0"/>
              </a:rPr>
              <a:t>路径交通需求及其可协调性</a:t>
            </a:r>
            <a:r>
              <a:rPr lang="zh-CN" altLang="en-US" sz="2000" kern="0" dirty="0">
                <a:latin typeface="Times New Roman" pitchFamily="18" charset="0"/>
                <a:ea typeface="华文中宋" pitchFamily="2" charset="-122"/>
                <a:cs typeface="Times New Roman" pitchFamily="18" charset="0"/>
              </a:rPr>
              <a:t>对控制子区内的协调对象进行细化，难以满足协调控制</a:t>
            </a:r>
            <a:r>
              <a:rPr lang="zh-CN" altLang="en-US" sz="2000" kern="0" dirty="0">
                <a:solidFill>
                  <a:srgbClr val="C00000"/>
                </a:solidFill>
                <a:latin typeface="Times New Roman" pitchFamily="18" charset="0"/>
                <a:ea typeface="华文中宋" pitchFamily="2" charset="-122"/>
                <a:cs typeface="Times New Roman" pitchFamily="18" charset="0"/>
              </a:rPr>
              <a:t>需求方向性</a:t>
            </a:r>
            <a:r>
              <a:rPr lang="zh-CN" altLang="en-US" sz="2000" kern="0" dirty="0">
                <a:latin typeface="Times New Roman" pitchFamily="18" charset="0"/>
                <a:ea typeface="华文中宋" pitchFamily="2" charset="-122"/>
                <a:cs typeface="Times New Roman" pitchFamily="18" charset="0"/>
              </a:rPr>
              <a:t>与多样性特点</a:t>
            </a:r>
            <a:endParaRPr lang="en-US" altLang="zh-CN" sz="2400" kern="0" dirty="0">
              <a:latin typeface="Times New Roman" pitchFamily="18" charset="0"/>
              <a:ea typeface="华文中宋" pitchFamily="2" charset="-122"/>
              <a:cs typeface="Times New Roman" pitchFamily="18" charset="0"/>
            </a:endParaRPr>
          </a:p>
          <a:p>
            <a:pPr marL="0" indent="504000" algn="just">
              <a:lnSpc>
                <a:spcPct val="150000"/>
              </a:lnSpc>
              <a:buFontTx/>
              <a:buNone/>
              <a:defRPr/>
            </a:pPr>
            <a:endParaRPr lang="zh-CN" altLang="en-US" sz="2200" kern="0" dirty="0">
              <a:latin typeface="Times New Roman" pitchFamily="18" charset="0"/>
              <a:ea typeface="华文中宋" pitchFamily="2" charset="-122"/>
              <a:cs typeface="Times New Roman" pitchFamily="18" charset="0"/>
            </a:endParaRPr>
          </a:p>
          <a:p>
            <a:pPr marL="457200" indent="504000" algn="just">
              <a:lnSpc>
                <a:spcPct val="300000"/>
              </a:lnSpc>
              <a:buFont typeface="+mj-lt"/>
              <a:buAutoNum type="arabicParenR"/>
              <a:defRPr/>
            </a:pPr>
            <a:endParaRPr lang="zh-CN" altLang="en-US" sz="2400" kern="0" dirty="0">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国内外研究现状</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63"/>
    </mc:Choice>
    <mc:Fallback xmlns="">
      <p:transition spd="slow" advTm="163"/>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65175"/>
            <a:ext cx="8208962" cy="5526088"/>
          </a:xfrm>
          <a:prstGeom prst="rect">
            <a:avLst/>
          </a:prstGeom>
        </p:spPr>
        <p:txBody>
          <a:bodyPr/>
          <a:lstStyle/>
          <a:p>
            <a:pPr marL="0" indent="0" algn="just">
              <a:lnSpc>
                <a:spcPct val="150000"/>
              </a:lnSpc>
              <a:buFontTx/>
              <a:buNone/>
              <a:defRPr/>
            </a:pPr>
            <a:r>
              <a:rPr lang="en-US" altLang="zh-CN" sz="2200" dirty="0">
                <a:latin typeface="Times New Roman" pitchFamily="18" charset="0"/>
                <a:ea typeface="华文中宋" pitchFamily="2" charset="-122"/>
                <a:cs typeface="Times New Roman" pitchFamily="18" charset="0"/>
              </a:rPr>
              <a:t>3</a:t>
            </a:r>
            <a:r>
              <a:rPr lang="zh-CN" altLang="en-US" sz="2200" dirty="0">
                <a:latin typeface="Times New Roman" pitchFamily="18" charset="0"/>
                <a:ea typeface="华文中宋" pitchFamily="2" charset="-122"/>
                <a:cs typeface="Times New Roman" pitchFamily="18" charset="0"/>
              </a:rPr>
              <a:t>）交通信号控制方法</a:t>
            </a:r>
            <a:endParaRPr lang="en-US" altLang="zh-CN" sz="2200" dirty="0">
              <a:latin typeface="Times New Roman" pitchFamily="18" charset="0"/>
              <a:ea typeface="华文中宋" pitchFamily="2" charset="-122"/>
              <a:cs typeface="Times New Roman" pitchFamily="18" charset="0"/>
            </a:endParaRPr>
          </a:p>
          <a:p>
            <a:pPr marL="457200" indent="457200" algn="just">
              <a:lnSpc>
                <a:spcPct val="150000"/>
              </a:lnSpc>
              <a:spcAft>
                <a:spcPts val="432"/>
              </a:spcAft>
              <a:buFontTx/>
              <a:buNone/>
              <a:defRPr/>
            </a:pPr>
            <a:r>
              <a:rPr lang="zh-CN" altLang="en-US" sz="1800" dirty="0">
                <a:solidFill>
                  <a:srgbClr val="C00000"/>
                </a:solidFill>
                <a:latin typeface="Times New Roman" pitchFamily="18" charset="0"/>
                <a:ea typeface="华文中宋" pitchFamily="2" charset="-122"/>
                <a:cs typeface="Times New Roman" pitchFamily="18" charset="0"/>
              </a:rPr>
              <a:t>在已有的绿波协调控制模型研究中，根据优化目标的不同可分为：基于绿波带优化法以及基于交通流模拟的效益指标优化法</a:t>
            </a:r>
            <a:endParaRPr lang="en-US" altLang="zh-CN" sz="18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r>
              <a:rPr lang="zh-CN" altLang="en-US" sz="1600" dirty="0">
                <a:latin typeface="Times New Roman" pitchFamily="18" charset="0"/>
                <a:ea typeface="华文中宋" pitchFamily="2" charset="-122"/>
                <a:cs typeface="Times New Roman" pitchFamily="18" charset="0"/>
              </a:rPr>
              <a:t>国外学者</a:t>
            </a:r>
            <a:r>
              <a:rPr lang="en-US" altLang="zh-CN" sz="1600" dirty="0">
                <a:latin typeface="Times New Roman" pitchFamily="18" charset="0"/>
                <a:ea typeface="华文中宋" pitchFamily="2" charset="-122"/>
                <a:cs typeface="Times New Roman" pitchFamily="18" charset="0"/>
              </a:rPr>
              <a:t>Little</a:t>
            </a:r>
            <a:r>
              <a:rPr lang="zh-CN" altLang="en-US" sz="1600" dirty="0">
                <a:latin typeface="Times New Roman" pitchFamily="18" charset="0"/>
                <a:ea typeface="华文中宋" pitchFamily="2" charset="-122"/>
                <a:cs typeface="Times New Roman" pitchFamily="18" charset="0"/>
              </a:rPr>
              <a:t>、</a:t>
            </a:r>
            <a:r>
              <a:rPr lang="en-US" altLang="zh-CN" sz="1600" dirty="0">
                <a:latin typeface="Times New Roman" pitchFamily="18" charset="0"/>
                <a:ea typeface="华文中宋" pitchFamily="2" charset="-122"/>
                <a:cs typeface="Times New Roman" pitchFamily="18" charset="0"/>
              </a:rPr>
              <a:t>Gartner</a:t>
            </a:r>
            <a:r>
              <a:rPr lang="zh-CN" altLang="en-US" sz="1600" dirty="0">
                <a:latin typeface="Times New Roman" pitchFamily="18" charset="0"/>
                <a:ea typeface="华文中宋" pitchFamily="2" charset="-122"/>
                <a:cs typeface="Times New Roman" pitchFamily="18" charset="0"/>
              </a:rPr>
              <a:t>等人提出了</a:t>
            </a:r>
            <a:r>
              <a:rPr lang="en-US" altLang="zh-CN" sz="1600" dirty="0" err="1">
                <a:solidFill>
                  <a:srgbClr val="0000FF"/>
                </a:solidFill>
                <a:latin typeface="Times New Roman" pitchFamily="18" charset="0"/>
                <a:ea typeface="华文中宋" pitchFamily="2" charset="-122"/>
                <a:cs typeface="Times New Roman" pitchFamily="18" charset="0"/>
              </a:rPr>
              <a:t>MAXBAND</a:t>
            </a:r>
            <a:r>
              <a:rPr lang="zh-CN" altLang="en-US" sz="1600" dirty="0">
                <a:solidFill>
                  <a:srgbClr val="0000FF"/>
                </a:solidFill>
                <a:latin typeface="Times New Roman" pitchFamily="18" charset="0"/>
                <a:ea typeface="华文中宋" pitchFamily="2" charset="-122"/>
                <a:cs typeface="Times New Roman" pitchFamily="18" charset="0"/>
              </a:rPr>
              <a:t>模型</a:t>
            </a:r>
            <a:r>
              <a:rPr lang="zh-CN" altLang="en-US" sz="1600" dirty="0">
                <a:latin typeface="Times New Roman" pitchFamily="18" charset="0"/>
                <a:ea typeface="华文中宋" pitchFamily="2" charset="-122"/>
                <a:cs typeface="Times New Roman" pitchFamily="18" charset="0"/>
              </a:rPr>
              <a:t>、</a:t>
            </a:r>
            <a:r>
              <a:rPr lang="en-US" altLang="zh-CN" sz="1600" dirty="0">
                <a:solidFill>
                  <a:srgbClr val="0000FF"/>
                </a:solidFill>
                <a:latin typeface="Times New Roman" pitchFamily="18" charset="0"/>
                <a:ea typeface="华文中宋" pitchFamily="2" charset="-122"/>
                <a:cs typeface="Times New Roman" pitchFamily="18" charset="0"/>
              </a:rPr>
              <a:t>MULTIBAND</a:t>
            </a:r>
            <a:r>
              <a:rPr lang="zh-CN" altLang="en-US" sz="1600" dirty="0">
                <a:solidFill>
                  <a:srgbClr val="0000FF"/>
                </a:solidFill>
                <a:latin typeface="Times New Roman" pitchFamily="18" charset="0"/>
                <a:ea typeface="华文中宋" pitchFamily="2" charset="-122"/>
                <a:cs typeface="Times New Roman" pitchFamily="18" charset="0"/>
              </a:rPr>
              <a:t>模型</a:t>
            </a:r>
            <a:r>
              <a:rPr lang="zh-CN" altLang="en-US" sz="1600" dirty="0">
                <a:latin typeface="Times New Roman" pitchFamily="18" charset="0"/>
                <a:ea typeface="华文中宋" pitchFamily="2" charset="-122"/>
                <a:cs typeface="Times New Roman" pitchFamily="18" charset="0"/>
              </a:rPr>
              <a:t>；</a:t>
            </a:r>
            <a:endParaRPr lang="en-US" altLang="zh-CN" sz="1600" dirty="0">
              <a:latin typeface="Times New Roman" pitchFamily="18" charset="0"/>
              <a:ea typeface="华文中宋" pitchFamily="2" charset="-122"/>
              <a:cs typeface="Times New Roman" pitchFamily="18" charset="0"/>
            </a:endParaRPr>
          </a:p>
          <a:p>
            <a:pPr hangingPunct="1">
              <a:lnSpc>
                <a:spcPct val="130000"/>
              </a:lnSpc>
              <a:buFont typeface="Arial" pitchFamily="34" charset="0"/>
              <a:buChar char="•"/>
              <a:defRPr/>
            </a:pPr>
            <a:r>
              <a:rPr lang="zh-CN" altLang="en-US" sz="1600" dirty="0">
                <a:latin typeface="Times New Roman" pitchFamily="18" charset="0"/>
                <a:ea typeface="华文中宋" pitchFamily="2" charset="-122"/>
                <a:cs typeface="Times New Roman" pitchFamily="18" charset="0"/>
              </a:rPr>
              <a:t>徐建闽等构建了以总延误最小为目标的</a:t>
            </a:r>
            <a:r>
              <a:rPr lang="zh-CN" altLang="en-US" sz="1600" dirty="0">
                <a:solidFill>
                  <a:srgbClr val="0000FF"/>
                </a:solidFill>
                <a:latin typeface="Times New Roman" pitchFamily="18" charset="0"/>
                <a:ea typeface="华文中宋" pitchFamily="2" charset="-122"/>
                <a:cs typeface="Times New Roman" pitchFamily="18" charset="0"/>
              </a:rPr>
              <a:t>区域协调控制双层规划模型</a:t>
            </a:r>
            <a:r>
              <a:rPr lang="zh-CN" altLang="en-US" sz="1600" dirty="0">
                <a:latin typeface="Times New Roman" pitchFamily="18" charset="0"/>
                <a:ea typeface="华文中宋" pitchFamily="2" charset="-122"/>
                <a:cs typeface="Times New Roman" pitchFamily="18" charset="0"/>
              </a:rPr>
              <a:t>，实现对公共周期、绿信比和交叉口相位差的优化；</a:t>
            </a:r>
            <a:endParaRPr lang="en-US" altLang="zh-CN" sz="1600" dirty="0">
              <a:latin typeface="Times New Roman" pitchFamily="18" charset="0"/>
              <a:ea typeface="华文中宋" pitchFamily="2" charset="-122"/>
              <a:cs typeface="Times New Roman" pitchFamily="18" charset="0"/>
            </a:endParaRPr>
          </a:p>
          <a:p>
            <a:pPr hangingPunct="1">
              <a:lnSpc>
                <a:spcPct val="130000"/>
              </a:lnSpc>
              <a:buFont typeface="Arial" pitchFamily="34" charset="0"/>
              <a:buChar char="•"/>
              <a:defRPr/>
            </a:pPr>
            <a:r>
              <a:rPr lang="zh-CN" altLang="en-US" sz="1600" dirty="0">
                <a:latin typeface="Times New Roman" pitchFamily="18" charset="0"/>
                <a:ea typeface="华文中宋" pitchFamily="2" charset="-122"/>
                <a:cs typeface="Times New Roman" pitchFamily="18" charset="0"/>
              </a:rPr>
              <a:t>卢凯等以交叉口实际绿灯中心时刻与理想绿灯中心时刻的时间差的余弦函数作为优化指标建立</a:t>
            </a:r>
            <a:r>
              <a:rPr lang="zh-CN" altLang="en-US" sz="1600" dirty="0">
                <a:solidFill>
                  <a:srgbClr val="0000FF"/>
                </a:solidFill>
                <a:latin typeface="Times New Roman" pitchFamily="18" charset="0"/>
                <a:ea typeface="华文中宋" pitchFamily="2" charset="-122"/>
                <a:cs typeface="Times New Roman" pitchFamily="18" charset="0"/>
              </a:rPr>
              <a:t>区域绿波协调控制优化模型</a:t>
            </a:r>
            <a:r>
              <a:rPr lang="zh-CN" altLang="en-US" sz="1600" dirty="0">
                <a:latin typeface="Times New Roman" pitchFamily="18" charset="0"/>
                <a:ea typeface="华文中宋" pitchFamily="2" charset="-122"/>
                <a:cs typeface="Times New Roman" pitchFamily="18" charset="0"/>
              </a:rPr>
              <a:t>，实现公共周期、相位相序、相位时间以及相位差的综合优化；</a:t>
            </a:r>
            <a:endParaRPr lang="en-US" altLang="zh-CN" sz="16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zh-CN" altLang="en-US" sz="2200" dirty="0">
              <a:latin typeface="Times New Roman" pitchFamily="18" charset="0"/>
              <a:ea typeface="华文中宋" pitchFamily="2" charset="-122"/>
              <a:cs typeface="Times New Roman" pitchFamily="18" charset="0"/>
            </a:endParaRPr>
          </a:p>
          <a:p>
            <a:pPr marL="457200" indent="-457200" algn="just">
              <a:lnSpc>
                <a:spcPct val="300000"/>
              </a:lnSpc>
              <a:buFont typeface="+mj-lt"/>
              <a:buAutoNum type="arabicParenR"/>
              <a:defRPr/>
            </a:pPr>
            <a:endParaRPr lang="zh-CN" altLang="en-US" sz="2400" dirty="0">
              <a:latin typeface="Times New Roman" pitchFamily="18" charset="0"/>
              <a:ea typeface="华文中宋" pitchFamily="2" charset="-122"/>
              <a:cs typeface="Times New Roman" pitchFamily="18" charset="0"/>
            </a:endParaRPr>
          </a:p>
        </p:txBody>
      </p:sp>
      <p:sp>
        <p:nvSpPr>
          <p:cNvPr id="2" name="矩形 1"/>
          <p:cNvSpPr/>
          <p:nvPr/>
        </p:nvSpPr>
        <p:spPr>
          <a:xfrm>
            <a:off x="250825" y="4437063"/>
            <a:ext cx="8066088" cy="1422400"/>
          </a:xfrm>
          <a:prstGeom prst="rect">
            <a:avLst/>
          </a:prstGeom>
        </p:spPr>
        <p:txBody>
          <a:bodyPr/>
          <a:lstStyle/>
          <a:p>
            <a:pPr indent="504000" algn="just">
              <a:lnSpc>
                <a:spcPct val="150000"/>
              </a:lnSpc>
              <a:spcBef>
                <a:spcPct val="20000"/>
              </a:spcBef>
              <a:defRPr/>
            </a:pPr>
            <a:r>
              <a:rPr lang="zh-CN" altLang="en-US" sz="2000" kern="0" dirty="0">
                <a:latin typeface="Times New Roman" pitchFamily="18" charset="0"/>
                <a:ea typeface="华文中宋" pitchFamily="2" charset="-122"/>
                <a:cs typeface="Times New Roman" pitchFamily="18" charset="0"/>
              </a:rPr>
              <a:t>随着城市路网密度的不断扩大，</a:t>
            </a:r>
            <a:r>
              <a:rPr lang="zh-CN" altLang="en-US" sz="2000" kern="0" dirty="0">
                <a:solidFill>
                  <a:srgbClr val="C00000"/>
                </a:solidFill>
                <a:latin typeface="Times New Roman" pitchFamily="18" charset="0"/>
                <a:ea typeface="华文中宋" pitchFamily="2" charset="-122"/>
                <a:cs typeface="Times New Roman" pitchFamily="18" charset="0"/>
              </a:rPr>
              <a:t>干道协调控制</a:t>
            </a:r>
            <a:r>
              <a:rPr lang="zh-CN" altLang="en-US" sz="2000" kern="0" dirty="0">
                <a:latin typeface="Times New Roman" pitchFamily="18" charset="0"/>
                <a:ea typeface="华文中宋" pitchFamily="2" charset="-122"/>
                <a:cs typeface="Times New Roman" pitchFamily="18" charset="0"/>
              </a:rPr>
              <a:t>已经不能满足当前城市交通的需求，提出一种新的更加</a:t>
            </a:r>
            <a:r>
              <a:rPr lang="zh-CN" altLang="en-US" sz="2000" kern="0" dirty="0">
                <a:solidFill>
                  <a:srgbClr val="C00000"/>
                </a:solidFill>
                <a:latin typeface="Times New Roman" pitchFamily="18" charset="0"/>
                <a:ea typeface="华文中宋" pitchFamily="2" charset="-122"/>
                <a:cs typeface="Times New Roman" pitchFamily="18" charset="0"/>
              </a:rPr>
              <a:t>高效</a:t>
            </a:r>
            <a:r>
              <a:rPr lang="zh-CN" altLang="en-US" sz="2000" kern="0" dirty="0">
                <a:latin typeface="Times New Roman" pitchFamily="18" charset="0"/>
                <a:ea typeface="华文中宋" pitchFamily="2" charset="-122"/>
                <a:cs typeface="Times New Roman" pitchFamily="18" charset="0"/>
              </a:rPr>
              <a:t>的</a:t>
            </a:r>
            <a:r>
              <a:rPr lang="zh-CN" altLang="en-US" sz="2000" kern="0" dirty="0">
                <a:solidFill>
                  <a:srgbClr val="C00000"/>
                </a:solidFill>
                <a:latin typeface="Times New Roman" pitchFamily="18" charset="0"/>
                <a:ea typeface="华文中宋" pitchFamily="2" charset="-122"/>
                <a:cs typeface="Times New Roman" pitchFamily="18" charset="0"/>
              </a:rPr>
              <a:t>区域绿波协调控制方法</a:t>
            </a:r>
            <a:r>
              <a:rPr lang="zh-CN" altLang="en-US" sz="2000" kern="0" dirty="0">
                <a:latin typeface="Times New Roman" pitchFamily="18" charset="0"/>
                <a:ea typeface="华文中宋" pitchFamily="2" charset="-122"/>
                <a:cs typeface="Times New Roman" pitchFamily="18" charset="0"/>
              </a:rPr>
              <a:t>仍需要进一步研究。</a:t>
            </a:r>
          </a:p>
        </p:txBody>
      </p:sp>
      <p:sp>
        <p:nvSpPr>
          <p:cNvPr id="5"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国内外研究现状</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1"/>
    </mc:Choice>
    <mc:Fallback xmlns="">
      <p:transition spd="slow" advTm="581"/>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782638"/>
            <a:ext cx="8208962" cy="5526087"/>
          </a:xfrm>
          <a:prstGeom prst="rect">
            <a:avLst/>
          </a:prstGeom>
        </p:spPr>
        <p:txBody>
          <a:bodyPr/>
          <a:lstStyle/>
          <a:p>
            <a:pPr marL="0" indent="0" algn="just">
              <a:lnSpc>
                <a:spcPct val="150000"/>
              </a:lnSpc>
              <a:buFontTx/>
              <a:buNone/>
              <a:defRPr/>
            </a:pPr>
            <a:r>
              <a:rPr lang="en-US" altLang="zh-CN" sz="2200" dirty="0">
                <a:latin typeface="Times New Roman" pitchFamily="18" charset="0"/>
                <a:ea typeface="华文中宋" pitchFamily="2" charset="-122"/>
                <a:cs typeface="Times New Roman" pitchFamily="18" charset="0"/>
              </a:rPr>
              <a:t>4</a:t>
            </a:r>
            <a:r>
              <a:rPr lang="zh-CN" altLang="en-US" sz="2200" dirty="0">
                <a:latin typeface="Times New Roman" pitchFamily="18" charset="0"/>
                <a:ea typeface="华文中宋" pitchFamily="2" charset="-122"/>
                <a:cs typeface="Times New Roman" pitchFamily="18" charset="0"/>
              </a:rPr>
              <a:t>）交通信号控制效果评价</a:t>
            </a:r>
            <a:endParaRPr lang="en-US" altLang="zh-CN" sz="22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zh-CN" altLang="en-US" sz="18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24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24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24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en-US" altLang="zh-CN" sz="2400" dirty="0">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r>
              <a:rPr lang="en-US" altLang="zh-CN" sz="1600" dirty="0" err="1">
                <a:solidFill>
                  <a:srgbClr val="000000"/>
                </a:solidFill>
                <a:latin typeface="Times New Roman" pitchFamily="18" charset="0"/>
                <a:ea typeface="华文中宋" pitchFamily="2" charset="-122"/>
                <a:cs typeface="Times New Roman" pitchFamily="18" charset="0"/>
              </a:rPr>
              <a:t>Sarvi</a:t>
            </a:r>
            <a:r>
              <a:rPr lang="en-US" altLang="zh-CN" sz="1600" dirty="0">
                <a:solidFill>
                  <a:srgbClr val="000000"/>
                </a:solidFill>
                <a:latin typeface="Times New Roman" pitchFamily="18" charset="0"/>
                <a:ea typeface="华文中宋" pitchFamily="2" charset="-122"/>
                <a:cs typeface="Times New Roman" pitchFamily="18" charset="0"/>
              </a:rPr>
              <a:t> </a:t>
            </a:r>
            <a:r>
              <a:rPr lang="zh-CN" altLang="en-US" sz="1600" dirty="0">
                <a:solidFill>
                  <a:srgbClr val="000000"/>
                </a:solidFill>
                <a:latin typeface="Times New Roman" pitchFamily="18" charset="0"/>
                <a:ea typeface="华文中宋" pitchFamily="2" charset="-122"/>
                <a:cs typeface="Times New Roman" pitchFamily="18" charset="0"/>
              </a:rPr>
              <a:t>等分析了浮动车数据的时间和空间分布，根据实际交通流判定路网控制效果；</a:t>
            </a:r>
            <a:endParaRPr lang="en-US" altLang="zh-CN" sz="1600" dirty="0">
              <a:solidFill>
                <a:srgbClr val="000000"/>
              </a:solidFill>
              <a:latin typeface="Times New Roman" pitchFamily="18" charset="0"/>
              <a:ea typeface="华文中宋" pitchFamily="2" charset="-122"/>
              <a:cs typeface="Times New Roman" pitchFamily="18" charset="0"/>
            </a:endParaRPr>
          </a:p>
          <a:p>
            <a:pPr>
              <a:lnSpc>
                <a:spcPct val="130000"/>
              </a:lnSpc>
              <a:buFont typeface="Arial" pitchFamily="34" charset="0"/>
              <a:buChar char="•"/>
              <a:defRPr/>
            </a:pPr>
            <a:r>
              <a:rPr lang="en-US" altLang="zh-CN" sz="1600" dirty="0" err="1">
                <a:solidFill>
                  <a:srgbClr val="000000"/>
                </a:solidFill>
                <a:latin typeface="Times New Roman" pitchFamily="18" charset="0"/>
                <a:ea typeface="华文中宋" pitchFamily="2" charset="-122"/>
                <a:cs typeface="Times New Roman" pitchFamily="18" charset="0"/>
              </a:rPr>
              <a:t>Mekky</a:t>
            </a:r>
            <a:r>
              <a:rPr lang="zh-CN" altLang="en-US" sz="1600" dirty="0">
                <a:solidFill>
                  <a:srgbClr val="000000"/>
                </a:solidFill>
                <a:latin typeface="Times New Roman" pitchFamily="18" charset="0"/>
                <a:ea typeface="华文中宋" pitchFamily="2" charset="-122"/>
                <a:cs typeface="Times New Roman" pitchFamily="18" charset="0"/>
              </a:rPr>
              <a:t>在路口和路段评价的基础上，提出了一种基于分布的控制效果评价模型；</a:t>
            </a:r>
            <a:endParaRPr lang="en-US" altLang="zh-CN" sz="1600" dirty="0">
              <a:solidFill>
                <a:srgbClr val="000000"/>
              </a:solidFill>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zh-CN" altLang="en-US" sz="2200" dirty="0">
              <a:latin typeface="Times New Roman" pitchFamily="18" charset="0"/>
              <a:ea typeface="华文中宋" pitchFamily="2" charset="-122"/>
              <a:cs typeface="Times New Roman" pitchFamily="18" charset="0"/>
            </a:endParaRPr>
          </a:p>
        </p:txBody>
      </p:sp>
      <p:sp>
        <p:nvSpPr>
          <p:cNvPr id="2" name="矩形 1"/>
          <p:cNvSpPr/>
          <p:nvPr/>
        </p:nvSpPr>
        <p:spPr>
          <a:xfrm>
            <a:off x="503238" y="5106988"/>
            <a:ext cx="7885112" cy="1422400"/>
          </a:xfrm>
          <a:prstGeom prst="rect">
            <a:avLst/>
          </a:prstGeom>
        </p:spPr>
        <p:txBody>
          <a:bodyPr/>
          <a:lstStyle/>
          <a:p>
            <a:pPr indent="504000" algn="just">
              <a:lnSpc>
                <a:spcPct val="150000"/>
              </a:lnSpc>
              <a:spcBef>
                <a:spcPct val="20000"/>
              </a:spcBef>
              <a:defRPr/>
            </a:pPr>
            <a:r>
              <a:rPr lang="zh-CN" altLang="en-US" sz="2000" kern="0" dirty="0">
                <a:latin typeface="Times New Roman" pitchFamily="18" charset="0"/>
                <a:ea typeface="华文中宋" pitchFamily="2" charset="-122"/>
                <a:cs typeface="Times New Roman" pitchFamily="18" charset="0"/>
              </a:rPr>
              <a:t>现有的交通运行评价方法和交通信号控制效果评价方法已经取得了很大的进展并得以应用，但</a:t>
            </a:r>
            <a:r>
              <a:rPr lang="zh-CN" altLang="en-US" sz="2000" kern="0" dirty="0">
                <a:solidFill>
                  <a:srgbClr val="C00000"/>
                </a:solidFill>
                <a:latin typeface="Times New Roman" pitchFamily="18" charset="0"/>
                <a:ea typeface="华文中宋" pitchFamily="2" charset="-122"/>
                <a:cs typeface="Times New Roman" pitchFamily="18" charset="0"/>
              </a:rPr>
              <a:t>尚未形成统一标准</a:t>
            </a:r>
            <a:endParaRPr lang="en-US" altLang="zh-CN" sz="2000" kern="0" dirty="0">
              <a:solidFill>
                <a:srgbClr val="C00000"/>
              </a:solidFill>
              <a:latin typeface="Times New Roman" pitchFamily="18" charset="0"/>
              <a:ea typeface="华文中宋" pitchFamily="2" charset="-122"/>
              <a:cs typeface="Times New Roman" pitchFamily="18" charset="0"/>
            </a:endParaRPr>
          </a:p>
        </p:txBody>
      </p:sp>
      <p:sp>
        <p:nvSpPr>
          <p:cNvPr id="5"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国内外研究现状</a:t>
            </a:r>
          </a:p>
        </p:txBody>
      </p:sp>
      <p:sp>
        <p:nvSpPr>
          <p:cNvPr id="11" name="椭圆 10"/>
          <p:cNvSpPr/>
          <p:nvPr/>
        </p:nvSpPr>
        <p:spPr>
          <a:xfrm>
            <a:off x="3059113" y="2339975"/>
            <a:ext cx="73025" cy="71438"/>
          </a:xfrm>
          <a:prstGeom prst="ellipse">
            <a:avLst/>
          </a:prstGeom>
          <a:solidFill>
            <a:srgbClr val="C0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9462" name="组合 44"/>
          <p:cNvGrpSpPr>
            <a:grpSpLocks/>
          </p:cNvGrpSpPr>
          <p:nvPr/>
        </p:nvGrpSpPr>
        <p:grpSpPr bwMode="auto">
          <a:xfrm>
            <a:off x="487363" y="1204913"/>
            <a:ext cx="7756525" cy="2871787"/>
            <a:chOff x="-21512" y="1425795"/>
            <a:chExt cx="8913992" cy="3140987"/>
          </a:xfrm>
        </p:grpSpPr>
        <p:pic>
          <p:nvPicPr>
            <p:cNvPr id="1946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9692" y="1425795"/>
              <a:ext cx="5544616" cy="314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p:cNvSpPr/>
            <p:nvPr/>
          </p:nvSpPr>
          <p:spPr>
            <a:xfrm>
              <a:off x="6300015" y="3830586"/>
              <a:ext cx="72976" cy="72925"/>
            </a:xfrm>
            <a:prstGeom prst="ellipse">
              <a:avLst/>
            </a:prstGeom>
            <a:solidFill>
              <a:srgbClr val="C0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p:cNvSpPr/>
            <p:nvPr/>
          </p:nvSpPr>
          <p:spPr>
            <a:xfrm>
              <a:off x="6011760" y="2609959"/>
              <a:ext cx="72976" cy="71188"/>
            </a:xfrm>
            <a:prstGeom prst="ellipse">
              <a:avLst/>
            </a:prstGeom>
            <a:solidFill>
              <a:srgbClr val="C0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椭圆 9"/>
            <p:cNvSpPr/>
            <p:nvPr/>
          </p:nvSpPr>
          <p:spPr>
            <a:xfrm>
              <a:off x="6405830" y="2708929"/>
              <a:ext cx="72976" cy="72925"/>
            </a:xfrm>
            <a:prstGeom prst="ellipse">
              <a:avLst/>
            </a:prstGeom>
            <a:solidFill>
              <a:srgbClr val="C0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7" name="直接连接符 6"/>
            <p:cNvCxnSpPr>
              <a:cxnSpLocks/>
            </p:cNvCxnSpPr>
            <p:nvPr/>
          </p:nvCxnSpPr>
          <p:spPr>
            <a:xfrm flipH="1">
              <a:off x="2627509" y="2821789"/>
              <a:ext cx="468869" cy="432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p:cNvCxnSpPr>
            <p:nvPr/>
          </p:nvCxnSpPr>
          <p:spPr>
            <a:xfrm flipH="1">
              <a:off x="323298" y="3254130"/>
              <a:ext cx="2304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1512" y="2420701"/>
              <a:ext cx="2774904" cy="861211"/>
            </a:xfrm>
            <a:prstGeom prst="rect">
              <a:avLst/>
            </a:prstGeom>
            <a:noFill/>
          </p:spPr>
          <p:txBody>
            <a:bodyPr>
              <a:spAutoFit/>
            </a:bodyPr>
            <a:lstStyle/>
            <a:p>
              <a:pPr algn="just">
                <a:lnSpc>
                  <a:spcPct val="150000"/>
                </a:lnSpc>
                <a:tabLst>
                  <a:tab pos="304800" algn="l"/>
                </a:tabLst>
                <a:defRPr/>
              </a:pPr>
              <a:r>
                <a:rPr lang="zh-CN" altLang="zh-CN" sz="1600" kern="0" dirty="0">
                  <a:latin typeface="Times New Roman" pitchFamily="18" charset="0"/>
                  <a:ea typeface="华文中宋" pitchFamily="2" charset="-122"/>
                  <a:cs typeface="Times New Roman" pitchFamily="18" charset="0"/>
                </a:rPr>
                <a:t>行程时间指数</a:t>
              </a:r>
              <a:r>
                <a:rPr lang="en-US" altLang="zh-CN" sz="1600" kern="0" dirty="0" err="1">
                  <a:latin typeface="Times New Roman" pitchFamily="18" charset="0"/>
                  <a:ea typeface="华文中宋" pitchFamily="2" charset="-122"/>
                  <a:cs typeface="Times New Roman" pitchFamily="18" charset="0"/>
                </a:rPr>
                <a:t>TTI</a:t>
              </a:r>
              <a:endParaRPr lang="en-US" altLang="zh-CN" sz="1600" kern="0" dirty="0">
                <a:latin typeface="Times New Roman" pitchFamily="18" charset="0"/>
                <a:ea typeface="华文中宋" pitchFamily="2" charset="-122"/>
                <a:cs typeface="Times New Roman" pitchFamily="18" charset="0"/>
              </a:endParaRPr>
            </a:p>
            <a:p>
              <a:pPr algn="just">
                <a:lnSpc>
                  <a:spcPct val="150000"/>
                </a:lnSpc>
                <a:tabLst>
                  <a:tab pos="304800" algn="l"/>
                </a:tabLst>
                <a:defRPr/>
              </a:pPr>
              <a:r>
                <a:rPr lang="zh-CN" altLang="zh-CN" sz="1600" kern="0" dirty="0">
                  <a:latin typeface="Times New Roman" pitchFamily="18" charset="0"/>
                  <a:ea typeface="华文中宋" pitchFamily="2" charset="-122"/>
                  <a:cs typeface="Times New Roman" pitchFamily="18" charset="0"/>
                </a:rPr>
                <a:t>道路交通拥挤度指数</a:t>
              </a:r>
              <a:r>
                <a:rPr lang="en-US" altLang="zh-CN" sz="1600" kern="0" dirty="0" err="1">
                  <a:latin typeface="Times New Roman" pitchFamily="18" charset="0"/>
                  <a:ea typeface="华文中宋" pitchFamily="2" charset="-122"/>
                  <a:cs typeface="Times New Roman" pitchFamily="18" charset="0"/>
                </a:rPr>
                <a:t>RCI</a:t>
              </a:r>
              <a:endParaRPr lang="zh-CN" altLang="zh-CN" sz="1600" kern="0" dirty="0">
                <a:latin typeface="Times New Roman" pitchFamily="18" charset="0"/>
                <a:ea typeface="华文中宋" pitchFamily="2" charset="-122"/>
                <a:cs typeface="Times New Roman" pitchFamily="18" charset="0"/>
              </a:endParaRPr>
            </a:p>
          </p:txBody>
        </p:sp>
        <p:cxnSp>
          <p:nvCxnSpPr>
            <p:cNvPr id="25" name="直接连接符 24"/>
            <p:cNvCxnSpPr>
              <a:cxnSpLocks/>
            </p:cNvCxnSpPr>
            <p:nvPr/>
          </p:nvCxnSpPr>
          <p:spPr>
            <a:xfrm>
              <a:off x="6336503" y="3867049"/>
              <a:ext cx="322918" cy="4253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cxnSpLocks/>
            </p:cNvCxnSpPr>
            <p:nvPr/>
          </p:nvCxnSpPr>
          <p:spPr>
            <a:xfrm flipH="1">
              <a:off x="6659421" y="4292445"/>
              <a:ext cx="121322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798075" y="2754073"/>
              <a:ext cx="1328159" cy="418452"/>
            </a:xfrm>
            <a:prstGeom prst="rect">
              <a:avLst/>
            </a:prstGeom>
            <a:noFill/>
          </p:spPr>
          <p:txBody>
            <a:bodyPr>
              <a:spAutoFit/>
            </a:bodyPr>
            <a:lstStyle/>
            <a:p>
              <a:pPr algn="just">
                <a:lnSpc>
                  <a:spcPct val="150000"/>
                </a:lnSpc>
                <a:tabLst>
                  <a:tab pos="304800" algn="l"/>
                </a:tabLst>
                <a:defRPr/>
              </a:pPr>
              <a:r>
                <a:rPr lang="zh-CN" altLang="en-US" sz="1600" kern="0" dirty="0">
                  <a:latin typeface="Times New Roman" pitchFamily="18" charset="0"/>
                  <a:ea typeface="华文中宋" pitchFamily="2" charset="-122"/>
                  <a:cs typeface="Times New Roman" pitchFamily="18" charset="0"/>
                </a:rPr>
                <a:t>拥挤度</a:t>
              </a:r>
              <a:r>
                <a:rPr lang="en-US" altLang="zh-CN" sz="1600" kern="0" dirty="0">
                  <a:latin typeface="Times New Roman" pitchFamily="18" charset="0"/>
                  <a:ea typeface="华文中宋" pitchFamily="2" charset="-122"/>
                  <a:cs typeface="Times New Roman" pitchFamily="18" charset="0"/>
                </a:rPr>
                <a:t> CD</a:t>
              </a:r>
              <a:endParaRPr lang="zh-CN" altLang="zh-CN" sz="1600" kern="0" dirty="0">
                <a:latin typeface="Times New Roman" pitchFamily="18" charset="0"/>
                <a:ea typeface="华文中宋" pitchFamily="2" charset="-122"/>
                <a:cs typeface="Times New Roman" pitchFamily="18" charset="0"/>
              </a:endParaRPr>
            </a:p>
          </p:txBody>
        </p:sp>
        <p:cxnSp>
          <p:nvCxnSpPr>
            <p:cNvPr id="34" name="直接连接符 33"/>
            <p:cNvCxnSpPr>
              <a:cxnSpLocks/>
            </p:cNvCxnSpPr>
            <p:nvPr/>
          </p:nvCxnSpPr>
          <p:spPr>
            <a:xfrm>
              <a:off x="6440494" y="2747128"/>
              <a:ext cx="324742" cy="4271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cxnSpLocks/>
            </p:cNvCxnSpPr>
            <p:nvPr/>
          </p:nvCxnSpPr>
          <p:spPr>
            <a:xfrm flipH="1">
              <a:off x="6765236" y="3174260"/>
              <a:ext cx="13537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cxnSpLocks/>
            </p:cNvCxnSpPr>
            <p:nvPr/>
          </p:nvCxnSpPr>
          <p:spPr>
            <a:xfrm flipV="1">
              <a:off x="6042776" y="2248807"/>
              <a:ext cx="910372" cy="4010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cxnSpLocks/>
            </p:cNvCxnSpPr>
            <p:nvPr/>
          </p:nvCxnSpPr>
          <p:spPr>
            <a:xfrm flipH="1">
              <a:off x="6953148" y="2248807"/>
              <a:ext cx="19393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133764" y="1840773"/>
              <a:ext cx="1636481" cy="437551"/>
            </a:xfrm>
            <a:prstGeom prst="rect">
              <a:avLst/>
            </a:prstGeom>
            <a:noFill/>
          </p:spPr>
          <p:txBody>
            <a:bodyPr>
              <a:spAutoFit/>
            </a:bodyPr>
            <a:lstStyle/>
            <a:p>
              <a:pPr algn="just">
                <a:lnSpc>
                  <a:spcPct val="150000"/>
                </a:lnSpc>
                <a:tabLst>
                  <a:tab pos="304800" algn="l"/>
                </a:tabLst>
                <a:defRPr/>
              </a:pPr>
              <a:r>
                <a:rPr lang="zh-CN" altLang="en-US" sz="1600" kern="0" dirty="0">
                  <a:latin typeface="Times New Roman" pitchFamily="18" charset="0"/>
                  <a:ea typeface="华文中宋" pitchFamily="2" charset="-122"/>
                  <a:cs typeface="Times New Roman" pitchFamily="18" charset="0"/>
                </a:rPr>
                <a:t>交通拥堵指数</a:t>
              </a:r>
              <a:endParaRPr lang="zh-CN" altLang="zh-CN" sz="1600" kern="0" dirty="0">
                <a:latin typeface="Times New Roman" pitchFamily="18" charset="0"/>
                <a:ea typeface="华文中宋" pitchFamily="2" charset="-122"/>
                <a:cs typeface="Times New Roman" pitchFamily="18" charset="0"/>
              </a:endParaRPr>
            </a:p>
          </p:txBody>
        </p:sp>
        <p:sp>
          <p:nvSpPr>
            <p:cNvPr id="49" name="文本框 48"/>
            <p:cNvSpPr txBox="1"/>
            <p:nvPr/>
          </p:nvSpPr>
          <p:spPr>
            <a:xfrm>
              <a:off x="6659421" y="3872257"/>
              <a:ext cx="1459516" cy="418452"/>
            </a:xfrm>
            <a:prstGeom prst="rect">
              <a:avLst/>
            </a:prstGeom>
            <a:noFill/>
          </p:spPr>
          <p:txBody>
            <a:bodyPr>
              <a:spAutoFit/>
            </a:bodyPr>
            <a:lstStyle/>
            <a:p>
              <a:pPr algn="just">
                <a:lnSpc>
                  <a:spcPct val="150000"/>
                </a:lnSpc>
                <a:tabLst>
                  <a:tab pos="304800" algn="l"/>
                </a:tabLst>
                <a:defRPr/>
              </a:pPr>
              <a:r>
                <a:rPr lang="zh-CN" altLang="en-US" sz="1600" kern="0" dirty="0">
                  <a:latin typeface="Times New Roman" pitchFamily="18" charset="0"/>
                  <a:ea typeface="华文中宋" pitchFamily="2" charset="-122"/>
                  <a:cs typeface="Times New Roman" pitchFamily="18" charset="0"/>
                </a:rPr>
                <a:t>拥堵指数</a:t>
              </a:r>
              <a:endParaRPr lang="zh-CN" altLang="zh-CN" sz="1600" kern="0" dirty="0">
                <a:latin typeface="Times New Roman" pitchFamily="18" charset="0"/>
                <a:ea typeface="华文中宋" pitchFamily="2" charset="-122"/>
                <a:cs typeface="Times New Roman" pitchFamily="18" charset="0"/>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4294967295"/>
          </p:nvPr>
        </p:nvSpPr>
        <p:spPr bwMode="auto">
          <a:xfrm>
            <a:off x="395288" y="981075"/>
            <a:ext cx="8208962" cy="5327650"/>
          </a:xfrm>
          <a:prstGeom prst="rect">
            <a:avLst/>
          </a:prstGeom>
        </p:spPr>
        <p:txBody>
          <a:bodyPr/>
          <a:lstStyle/>
          <a:p>
            <a:pPr marL="0" indent="0" algn="ctr">
              <a:lnSpc>
                <a:spcPct val="150000"/>
              </a:lnSpc>
              <a:buFontTx/>
              <a:buNone/>
              <a:defRPr/>
            </a:pPr>
            <a:endParaRPr lang="en-US" altLang="zh-CN" sz="1000" dirty="0">
              <a:latin typeface="Times New Roman" pitchFamily="18" charset="0"/>
              <a:ea typeface="华文中宋" pitchFamily="2" charset="-122"/>
              <a:cs typeface="Times New Roman" pitchFamily="18" charset="0"/>
            </a:endParaRPr>
          </a:p>
          <a:p>
            <a:pPr marL="0" indent="0" algn="just">
              <a:lnSpc>
                <a:spcPct val="200000"/>
              </a:lnSpc>
              <a:buFontTx/>
              <a:buNone/>
              <a:defRPr/>
            </a:pPr>
            <a:endParaRPr lang="en-US" altLang="zh-CN" sz="2400" dirty="0">
              <a:latin typeface="Times New Roman" pitchFamily="18" charset="0"/>
              <a:ea typeface="华文中宋" pitchFamily="2" charset="-122"/>
              <a:cs typeface="Times New Roman" pitchFamily="18" charset="0"/>
            </a:endParaRPr>
          </a:p>
          <a:p>
            <a:pPr marL="457200" indent="-457200" algn="just">
              <a:buFont typeface="+mj-lt"/>
              <a:buAutoNum type="arabicParenR"/>
              <a:defRPr/>
            </a:pPr>
            <a:endParaRPr lang="en-US" altLang="zh-CN" sz="2400" dirty="0">
              <a:latin typeface="Times New Roman" pitchFamily="18" charset="0"/>
              <a:ea typeface="华文中宋" pitchFamily="2" charset="-122"/>
              <a:cs typeface="Times New Roman" pitchFamily="18" charset="0"/>
            </a:endParaRPr>
          </a:p>
          <a:p>
            <a:pPr marL="0" indent="0" algn="just">
              <a:lnSpc>
                <a:spcPct val="150000"/>
              </a:lnSpc>
              <a:buFontTx/>
              <a:buNone/>
              <a:defRPr/>
            </a:pPr>
            <a:endParaRPr lang="zh-CN" altLang="en-US" sz="2400" dirty="0">
              <a:latin typeface="Times New Roman" pitchFamily="18" charset="0"/>
              <a:ea typeface="华文中宋" pitchFamily="2" charset="-122"/>
              <a:cs typeface="Times New Roman" pitchFamily="18" charset="0"/>
            </a:endParaRPr>
          </a:p>
          <a:p>
            <a:pPr marL="0" indent="0" algn="just">
              <a:lnSpc>
                <a:spcPct val="300000"/>
              </a:lnSpc>
              <a:buFontTx/>
              <a:buNone/>
              <a:defRPr/>
            </a:pPr>
            <a:endParaRPr lang="en-US" altLang="zh-CN" sz="2400" dirty="0">
              <a:latin typeface="Times New Roman" pitchFamily="18" charset="0"/>
              <a:ea typeface="华文中宋" pitchFamily="2" charset="-122"/>
              <a:cs typeface="Times New Roman" pitchFamily="18" charset="0"/>
            </a:endParaRPr>
          </a:p>
        </p:txBody>
      </p:sp>
      <p:sp>
        <p:nvSpPr>
          <p:cNvPr id="2150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alpha val="52156"/>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 name="Rectangle 3"/>
          <p:cNvSpPr txBox="1">
            <a:spLocks noChangeArrowheads="1"/>
          </p:cNvSpPr>
          <p:nvPr/>
        </p:nvSpPr>
        <p:spPr bwMode="auto">
          <a:xfrm>
            <a:off x="503238" y="-22225"/>
            <a:ext cx="8135937" cy="908050"/>
          </a:xfrm>
          <a:prstGeom prst="rect">
            <a:avLst/>
          </a:prstGeom>
          <a:noFill/>
          <a:ln w="9525">
            <a:noFill/>
            <a:miter lim="800000"/>
            <a:headEnd/>
            <a:tailEnd/>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charset="0"/>
                <a:ea typeface="华文中宋"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charset="0"/>
                <a:ea typeface="华文中宋" pitchFamily="2" charset="-122"/>
              </a:defRPr>
            </a:lvl9pPr>
          </a:lstStyle>
          <a:p>
            <a:pPr>
              <a:defRPr/>
            </a:pPr>
            <a:r>
              <a:rPr lang="zh-CN" altLang="en-US" kern="0" dirty="0">
                <a:effectLst/>
                <a:ea typeface="华文中宋" panose="02010600040101010101" pitchFamily="2" charset="-122"/>
              </a:rPr>
              <a:t>技术路线</a:t>
            </a:r>
            <a:endParaRPr lang="en-US" altLang="zh-CN" kern="0" dirty="0">
              <a:effectLst/>
              <a:ea typeface="华文中宋" panose="02010600040101010101" pitchFamily="2" charset="-122"/>
            </a:endParaRPr>
          </a:p>
        </p:txBody>
      </p:sp>
      <p:pic>
        <p:nvPicPr>
          <p:cNvPr id="21509"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4738"/>
            <a:ext cx="91440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30"/>
    </mc:Choice>
    <mc:Fallback xmlns="">
      <p:transition spd="slow" advTm="3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0"/>
</p:tagLst>
</file>

<file path=ppt/tags/tag10.xml><?xml version="1.0" encoding="utf-8"?>
<p:tagLst xmlns:a="http://schemas.openxmlformats.org/drawingml/2006/main" xmlns:r="http://schemas.openxmlformats.org/officeDocument/2006/relationships" xmlns:p="http://schemas.openxmlformats.org/presentationml/2006/main">
  <p:tag name="TIMING" val="|0.1"/>
</p:tagLst>
</file>

<file path=ppt/tags/tag11.xml><?xml version="1.0" encoding="utf-8"?>
<p:tagLst xmlns:a="http://schemas.openxmlformats.org/drawingml/2006/main" xmlns:r="http://schemas.openxmlformats.org/officeDocument/2006/relationships" xmlns:p="http://schemas.openxmlformats.org/presentationml/2006/main">
  <p:tag name="TIMING" val="|20.9|15.9"/>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TIMING" val="|0|0.2"/>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5"/>
</p:tagLst>
</file>

<file path=ppt/tags/tag6.xml><?xml version="1.0" encoding="utf-8"?>
<p:tagLst xmlns:a="http://schemas.openxmlformats.org/drawingml/2006/main" xmlns:r="http://schemas.openxmlformats.org/officeDocument/2006/relationships" xmlns:p="http://schemas.openxmlformats.org/presentationml/2006/main">
  <p:tag name="TIMING" val="|0.1"/>
</p:tagLst>
</file>

<file path=ppt/tags/tag7.xml><?xml version="1.0" encoding="utf-8"?>
<p:tagLst xmlns:a="http://schemas.openxmlformats.org/drawingml/2006/main" xmlns:r="http://schemas.openxmlformats.org/officeDocument/2006/relationships" xmlns:p="http://schemas.openxmlformats.org/presentationml/2006/main">
  <p:tag name="TIMING" val="|0.2|0.1|0|0"/>
</p:tagLst>
</file>

<file path=ppt/tags/tag8.xml><?xml version="1.0" encoding="utf-8"?>
<p:tagLst xmlns:a="http://schemas.openxmlformats.org/drawingml/2006/main" xmlns:r="http://schemas.openxmlformats.org/officeDocument/2006/relationships" xmlns:p="http://schemas.openxmlformats.org/presentationml/2006/main">
  <p:tag name="TIMING" val="|0|0|0|0"/>
</p:tagLst>
</file>

<file path=ppt/tags/tag9.xml><?xml version="1.0" encoding="utf-8"?>
<p:tagLst xmlns:a="http://schemas.openxmlformats.org/drawingml/2006/main" xmlns:r="http://schemas.openxmlformats.org/officeDocument/2006/relationships" xmlns:p="http://schemas.openxmlformats.org/presentationml/2006/main">
  <p:tag name="TIMING" val="|0|0.3"/>
</p:tagLst>
</file>

<file path=ppt/theme/theme1.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6943689</TotalTime>
  <Words>2687</Words>
  <Application>Microsoft Office PowerPoint</Application>
  <PresentationFormat>全屏显示(4:3)</PresentationFormat>
  <Paragraphs>323</Paragraphs>
  <Slides>33</Slides>
  <Notes>32</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33</vt:i4>
      </vt:variant>
    </vt:vector>
  </HeadingPairs>
  <TitlesOfParts>
    <vt:vector size="41" baseType="lpstr">
      <vt:lpstr>华文中宋</vt:lpstr>
      <vt:lpstr>Arial</vt:lpstr>
      <vt:lpstr>Cambria Math</vt:lpstr>
      <vt:lpstr>Times New Roman</vt:lpstr>
      <vt:lpstr>Wingdings</vt:lpstr>
      <vt:lpstr>2_默认设计模板</vt:lpstr>
      <vt:lpstr>Visio</vt:lpstr>
      <vt:lpstr>Equation</vt:lpstr>
      <vt:lpstr>PowerPoint 演示文稿</vt:lpstr>
      <vt:lpstr>目录</vt:lpstr>
      <vt:lpstr>研究背景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交通信号协调控制基础理论与关键技术研究 </dc:title>
  <dc:subject>博士学位论文</dc:subject>
  <dc:creator>卢凯</dc:creator>
  <cp:lastModifiedBy>2392839367@qq.com</cp:lastModifiedBy>
  <cp:revision>1844</cp:revision>
  <dcterms:created xsi:type="dcterms:W3CDTF">2008-07-19T00:42:58Z</dcterms:created>
  <dcterms:modified xsi:type="dcterms:W3CDTF">2023-03-09T17:33:02Z</dcterms:modified>
</cp:coreProperties>
</file>